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9" r:id="rId3"/>
    <p:sldId id="261" r:id="rId4"/>
    <p:sldId id="262" r:id="rId5"/>
    <p:sldId id="274" r:id="rId6"/>
    <p:sldId id="271" r:id="rId7"/>
    <p:sldId id="263" r:id="rId8"/>
    <p:sldId id="264" r:id="rId9"/>
    <p:sldId id="275" r:id="rId10"/>
    <p:sldId id="265" r:id="rId11"/>
    <p:sldId id="267" r:id="rId12"/>
    <p:sldId id="269" r:id="rId13"/>
    <p:sldId id="266" r:id="rId14"/>
    <p:sldId id="268" r:id="rId15"/>
    <p:sldId id="276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24" autoAdjust="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E9CFAA-91A0-41D8-ACDF-49A01CB63820}" type="datetimeFigureOut">
              <a:rPr lang="ru-RU" smtClean="0"/>
              <a:pPr/>
              <a:t>13.09.2025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7C1AF-6642-4A20-8536-859602503F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845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7C1AF-6642-4A20-8536-859602503FD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18" Type="http://schemas.openxmlformats.org/officeDocument/2006/relationships/image" Target="../media/image31.jpeg"/><Relationship Id="rId3" Type="http://schemas.openxmlformats.org/officeDocument/2006/relationships/image" Target="../media/image16.png"/><Relationship Id="rId21" Type="http://schemas.openxmlformats.org/officeDocument/2006/relationships/image" Target="../media/image34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17" Type="http://schemas.openxmlformats.org/officeDocument/2006/relationships/image" Target="../media/image30.jpeg"/><Relationship Id="rId2" Type="http://schemas.openxmlformats.org/officeDocument/2006/relationships/image" Target="../media/image1.jpeg"/><Relationship Id="rId16" Type="http://schemas.openxmlformats.org/officeDocument/2006/relationships/image" Target="../media/image29.jpeg"/><Relationship Id="rId20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openxmlformats.org/officeDocument/2006/relationships/image" Target="../media/image18.png"/><Relationship Id="rId15" Type="http://schemas.openxmlformats.org/officeDocument/2006/relationships/image" Target="../media/image28.jpeg"/><Relationship Id="rId10" Type="http://schemas.openxmlformats.org/officeDocument/2006/relationships/image" Target="../media/image23.jpeg"/><Relationship Id="rId19" Type="http://schemas.openxmlformats.org/officeDocument/2006/relationships/image" Target="../media/image32.gif"/><Relationship Id="rId4" Type="http://schemas.openxmlformats.org/officeDocument/2006/relationships/image" Target="../media/image17.png"/><Relationship Id="rId9" Type="http://schemas.openxmlformats.org/officeDocument/2006/relationships/image" Target="../media/image22.jpeg"/><Relationship Id="rId14" Type="http://schemas.openxmlformats.org/officeDocument/2006/relationships/image" Target="../media/image27.jpeg"/><Relationship Id="rId22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11" Type="http://schemas.openxmlformats.org/officeDocument/2006/relationships/image" Target="../media/image49.jpe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veselyie-rebyata-shablon-prevyu-1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2785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14546" y="285728"/>
            <a:ext cx="4929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dirty="0" smtClean="0"/>
              <a:t>МКДОУ № 8 «Солнышко»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43108" y="4357694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mtClean="0"/>
              <a:t>Воспитатель </a:t>
            </a:r>
            <a:r>
              <a:rPr lang="ru-RU" smtClean="0"/>
              <a:t>Савина Б.Р.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2000240"/>
            <a:ext cx="7715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rgbClr val="00B0F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Здоровье детей в наших руках</a:t>
            </a:r>
            <a:endParaRPr lang="ru-RU" sz="4800" dirty="0">
              <a:ln w="9000" cmpd="sng">
                <a:solidFill>
                  <a:srgbClr val="00B0F0"/>
                </a:solidFill>
                <a:prstDash val="solid"/>
              </a:ln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3042" y="3571876"/>
            <a:ext cx="635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Monotype Corsiva" pitchFamily="66" charset="0"/>
              </a:rPr>
              <a:t>(деловая ирга с родителями)</a:t>
            </a:r>
            <a:endParaRPr lang="ru-RU" sz="2400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8662" y="428604"/>
            <a:ext cx="7286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Разминка.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2910" y="857232"/>
            <a:ext cx="2284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Отец и мать ребенка.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28926" y="857232"/>
            <a:ext cx="1257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(родители)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42910" y="1214422"/>
            <a:ext cx="3216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Какие наказания недопустимы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786182" y="1214422"/>
            <a:ext cx="1247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(телесные)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42910" y="1500174"/>
            <a:ext cx="3714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Руки, ноги, голова, туловище – это…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286248" y="1500174"/>
            <a:ext cx="763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(тело)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42910" y="1785926"/>
            <a:ext cx="1673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Коньки на лето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5984" y="1785926"/>
            <a:ext cx="1039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(ролики)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42910" y="2071678"/>
            <a:ext cx="5619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Сбор родителей для решения педагогических проблем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143636" y="2071678"/>
            <a:ext cx="2672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(родительское собрание)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42910" y="2428868"/>
            <a:ext cx="2014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Дорожка лыжника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43174" y="2428868"/>
            <a:ext cx="98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(лыжня)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42910" y="2786058"/>
            <a:ext cx="628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Распорядок жизнедеятельности ребенка на протяжении суток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16" y="2786058"/>
            <a:ext cx="141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(режим дня)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642910" y="3143248"/>
            <a:ext cx="466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Мать отца и матери по отношению к ребенку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214942" y="3143248"/>
            <a:ext cx="1027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бабушка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42910" y="3429000"/>
            <a:ext cx="2972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Игра с ракетками и воланом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3571868" y="3429000"/>
            <a:ext cx="1283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бадминтон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642910" y="3786190"/>
            <a:ext cx="4394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Мужчина по отношению к своему ребенку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5000628" y="3786190"/>
            <a:ext cx="632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отец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642910" y="4143380"/>
            <a:ext cx="2827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Детский неясный разговор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3428992" y="4143380"/>
            <a:ext cx="741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лепет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642910" y="4500570"/>
            <a:ext cx="6364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Привычное положение тела человека в покое и при движении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00892" y="4500570"/>
            <a:ext cx="852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осанка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42910" y="4786322"/>
            <a:ext cx="2844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Детский зимний транспорт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3428992" y="4786322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санки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642910" y="5072074"/>
            <a:ext cx="3431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Цель обливания холодной водой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4000496" y="5072074"/>
            <a:ext cx="143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закаливание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642910" y="5429264"/>
            <a:ext cx="2767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Спортивная кулачная игра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3428992" y="5429264"/>
            <a:ext cx="632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бокс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642910" y="5715016"/>
            <a:ext cx="3310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Наука о воспитании и обучении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4071934" y="5715016"/>
            <a:ext cx="1275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педагогика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642910" y="6000768"/>
            <a:ext cx="4881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Сумка, которую носят дети на лямках за спиной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72132" y="6000768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рюкзак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642910" y="6286520"/>
            <a:ext cx="22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Мальчики и девочки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000364" y="6286520"/>
            <a:ext cx="640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дети</a:t>
            </a:r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844" y="357166"/>
            <a:ext cx="9001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Перечислите основные составляющие здорового образа жизни ребёнка.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786182" y="3000372"/>
            <a:ext cx="1928826" cy="1643074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З</a:t>
            </a:r>
            <a:r>
              <a:rPr lang="ru-RU" sz="4000" dirty="0" smtClean="0">
                <a:solidFill>
                  <a:schemeClr val="tx1"/>
                </a:solidFill>
              </a:rPr>
              <a:t>ЗОЖ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9" name="Капля 8"/>
          <p:cNvSpPr/>
          <p:nvPr/>
        </p:nvSpPr>
        <p:spPr>
          <a:xfrm rot="21149461">
            <a:off x="2336975" y="4546586"/>
            <a:ext cx="1928826" cy="2000264"/>
          </a:xfrm>
          <a:prstGeom prst="teardrop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Капля 9"/>
          <p:cNvSpPr/>
          <p:nvPr/>
        </p:nvSpPr>
        <p:spPr>
          <a:xfrm rot="2245442">
            <a:off x="1409375" y="2809083"/>
            <a:ext cx="1928826" cy="2000264"/>
          </a:xfrm>
          <a:prstGeom prst="teardrop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Капля 10"/>
          <p:cNvSpPr/>
          <p:nvPr/>
        </p:nvSpPr>
        <p:spPr>
          <a:xfrm rot="5702241">
            <a:off x="2259645" y="1048481"/>
            <a:ext cx="1928826" cy="2000264"/>
          </a:xfrm>
          <a:prstGeom prst="teardrop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Капля 11"/>
          <p:cNvSpPr/>
          <p:nvPr/>
        </p:nvSpPr>
        <p:spPr>
          <a:xfrm rot="15564773">
            <a:off x="5910894" y="3774932"/>
            <a:ext cx="1928826" cy="2000264"/>
          </a:xfrm>
          <a:prstGeom prst="teardrop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Капля 12"/>
          <p:cNvSpPr/>
          <p:nvPr/>
        </p:nvSpPr>
        <p:spPr>
          <a:xfrm rot="9137475">
            <a:off x="4212062" y="690903"/>
            <a:ext cx="1928826" cy="2000264"/>
          </a:xfrm>
          <a:prstGeom prst="teardrop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Капля 13"/>
          <p:cNvSpPr/>
          <p:nvPr/>
        </p:nvSpPr>
        <p:spPr>
          <a:xfrm rot="12411972">
            <a:off x="5848567" y="1828051"/>
            <a:ext cx="1928826" cy="2000264"/>
          </a:xfrm>
          <a:prstGeom prst="teardrop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 rot="2414314">
            <a:off x="2395813" y="1642941"/>
            <a:ext cx="16762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Здоровое</a:t>
            </a:r>
          </a:p>
          <a:p>
            <a:r>
              <a:rPr lang="ru-RU" sz="2800" b="1" dirty="0" smtClean="0"/>
              <a:t> питание</a:t>
            </a:r>
            <a:endParaRPr lang="ru-RU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714480" y="3500438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Режим</a:t>
            </a:r>
            <a:endParaRPr lang="ru-RU" sz="2800" b="1" dirty="0"/>
          </a:p>
        </p:txBody>
      </p:sp>
      <p:sp>
        <p:nvSpPr>
          <p:cNvPr id="17" name="TextBox 16"/>
          <p:cNvSpPr txBox="1"/>
          <p:nvPr/>
        </p:nvSpPr>
        <p:spPr>
          <a:xfrm rot="1859028">
            <a:off x="5863166" y="4526724"/>
            <a:ext cx="17581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Закаливание</a:t>
            </a:r>
            <a:endParaRPr lang="ru-RU" sz="2200" b="1" dirty="0"/>
          </a:p>
        </p:txBody>
      </p:sp>
      <p:sp>
        <p:nvSpPr>
          <p:cNvPr id="18" name="TextBox 17"/>
          <p:cNvSpPr txBox="1"/>
          <p:nvPr/>
        </p:nvSpPr>
        <p:spPr>
          <a:xfrm rot="17294479">
            <a:off x="4227664" y="1478686"/>
            <a:ext cx="187478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700" b="1" dirty="0" smtClean="0"/>
              <a:t>Гигиена</a:t>
            </a:r>
            <a:endParaRPr lang="ru-RU" sz="2700" b="1" dirty="0"/>
          </a:p>
        </p:txBody>
      </p:sp>
      <p:sp>
        <p:nvSpPr>
          <p:cNvPr id="19" name="TextBox 18"/>
          <p:cNvSpPr txBox="1"/>
          <p:nvPr/>
        </p:nvSpPr>
        <p:spPr>
          <a:xfrm rot="18679995">
            <a:off x="2320215" y="5060231"/>
            <a:ext cx="2056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Двигательная активность</a:t>
            </a:r>
            <a:endParaRPr lang="ru-RU" sz="2400" b="1" dirty="0"/>
          </a:p>
        </p:txBody>
      </p:sp>
      <p:sp>
        <p:nvSpPr>
          <p:cNvPr id="20" name="TextBox 19"/>
          <p:cNvSpPr txBox="1"/>
          <p:nvPr/>
        </p:nvSpPr>
        <p:spPr>
          <a:xfrm rot="20002297">
            <a:off x="5643570" y="2367313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 smtClean="0"/>
              <a:t>Благоприятная атмосфера</a:t>
            </a:r>
          </a:p>
        </p:txBody>
      </p:sp>
      <p:sp>
        <p:nvSpPr>
          <p:cNvPr id="21" name="Капля 20"/>
          <p:cNvSpPr/>
          <p:nvPr/>
        </p:nvSpPr>
        <p:spPr>
          <a:xfrm rot="18626612">
            <a:off x="4279966" y="4883184"/>
            <a:ext cx="1928826" cy="2000264"/>
          </a:xfrm>
          <a:prstGeom prst="teardrop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 rot="4401301">
            <a:off x="4260756" y="5398061"/>
            <a:ext cx="21176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Чередование труда и отдыха</a:t>
            </a:r>
            <a:endParaRPr lang="ru-RU" sz="2200" b="1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538" y="1285861"/>
            <a:ext cx="721523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  <a:cs typeface="Times New Roman" pitchFamily="18" charset="0"/>
              </a:rPr>
              <a:t>Мы откроем 6 секретов</a:t>
            </a:r>
          </a:p>
          <a:p>
            <a:pPr algn="ctr"/>
            <a:r>
              <a:rPr lang="ru-RU" sz="4000" dirty="0" smtClean="0">
                <a:latin typeface="Monotype Corsiva" pitchFamily="66" charset="0"/>
                <a:cs typeface="Times New Roman" pitchFamily="18" charset="0"/>
              </a:rPr>
              <a:t>Как здоровье сохранить.</a:t>
            </a:r>
          </a:p>
          <a:p>
            <a:pPr algn="ctr"/>
            <a:r>
              <a:rPr lang="ru-RU" sz="4000" dirty="0" smtClean="0">
                <a:latin typeface="Monotype Corsiva" pitchFamily="66" charset="0"/>
                <a:cs typeface="Times New Roman" pitchFamily="18" charset="0"/>
              </a:rPr>
              <a:t>Выполняя все советы</a:t>
            </a:r>
          </a:p>
          <a:p>
            <a:pPr algn="ctr"/>
            <a:r>
              <a:rPr lang="ru-RU" sz="4000" dirty="0" smtClean="0">
                <a:latin typeface="Monotype Corsiva" pitchFamily="66" charset="0"/>
                <a:cs typeface="Times New Roman" pitchFamily="18" charset="0"/>
              </a:rPr>
              <a:t>Без болезней будем жить</a:t>
            </a:r>
          </a:p>
          <a:p>
            <a:pPr algn="ctr"/>
            <a:endParaRPr lang="ru-RU" sz="4000" dirty="0" smtClean="0">
              <a:latin typeface="Monotype Corsiva" pitchFamily="66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Monotype Corsiva" pitchFamily="66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99710" y="357166"/>
            <a:ext cx="40791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Закаливание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Рисунок 5" descr="vann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57884" y="3584824"/>
            <a:ext cx="3073636" cy="3004000"/>
          </a:xfrm>
          <a:prstGeom prst="rect">
            <a:avLst/>
          </a:prstGeom>
        </p:spPr>
      </p:pic>
      <p:pic>
        <p:nvPicPr>
          <p:cNvPr id="7" name="Рисунок 6" descr="vanna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4214818"/>
            <a:ext cx="2643206" cy="2374756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4414" y="1142984"/>
            <a:ext cx="68580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Monotype Corsiva" pitchFamily="66" charset="0"/>
                <a:cs typeface="Times New Roman" pitchFamily="18" charset="0"/>
              </a:rPr>
              <a:t>Правила закаливания: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latin typeface="Monotype Corsiva" pitchFamily="66" charset="0"/>
                <a:cs typeface="Times New Roman" pitchFamily="18" charset="0"/>
              </a:rPr>
              <a:t>Закаляться нужно постепенно.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latin typeface="Monotype Corsiva" pitchFamily="66" charset="0"/>
                <a:cs typeface="Times New Roman" pitchFamily="18" charset="0"/>
              </a:rPr>
              <a:t>Нельзя начинать закаливание во время болезни.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latin typeface="Monotype Corsiva" pitchFamily="66" charset="0"/>
                <a:cs typeface="Times New Roman" pitchFamily="18" charset="0"/>
              </a:rPr>
              <a:t>Начал закаливание не бросай, не делай перерывов.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latin typeface="Monotype Corsiva" pitchFamily="66" charset="0"/>
                <a:cs typeface="Times New Roman" pitchFamily="18" charset="0"/>
              </a:rPr>
              <a:t>Используй разные средства закаливания: солнце, воздух, вода.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latin typeface="Monotype Corsiva" pitchFamily="66" charset="0"/>
                <a:cs typeface="Times New Roman" pitchFamily="18" charset="0"/>
              </a:rPr>
              <a:t>Перед сном обязательно проветривай помещение.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99710" y="357166"/>
            <a:ext cx="40791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Закаливание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4000504"/>
            <a:ext cx="74295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Monotype Corsiva" pitchFamily="66" charset="0"/>
              </a:rPr>
              <a:t>Виды закаливания: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latin typeface="Monotype Corsiva" pitchFamily="66" charset="0"/>
              </a:rPr>
              <a:t>Хождение босиком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latin typeface="Monotype Corsiva" pitchFamily="66" charset="0"/>
              </a:rPr>
              <a:t>Контрастный душ/обливание ног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latin typeface="Monotype Corsiva" pitchFamily="66" charset="0"/>
              </a:rPr>
              <a:t>Полоскание горла прохладной водой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latin typeface="Monotype Corsiva" pitchFamily="66" charset="0"/>
              </a:rPr>
              <a:t>Контрастное воздушное закаливание</a:t>
            </a:r>
            <a:endParaRPr lang="ru-RU" sz="2400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26029" y="357166"/>
            <a:ext cx="64265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«Умники и умницы»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214422"/>
            <a:ext cx="850112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Ситуация.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Среди взрослых распространено мнение, что не только купания в водоемах, но и частые ванны пагубно отражаются на организме ребенка, ослабляют его, замедляют прибавку в весе.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/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какие цели преследует купание в открытом водоеме?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какие другие средства закаливания вы знаете?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принципы закаливания?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всех ли детей можно закаливать?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55835" y="214290"/>
            <a:ext cx="71524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Пословицы о здоровье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357298"/>
            <a:ext cx="1498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Чистота -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3108" y="1357298"/>
            <a:ext cx="2119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залог здоровья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1714488"/>
            <a:ext cx="240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Здоровье дороже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0" y="1714488"/>
            <a:ext cx="103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золота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4348" y="2071678"/>
            <a:ext cx="3536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хочешь быть здоров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43372" y="2071678"/>
            <a:ext cx="1719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закаляйся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4348" y="2428868"/>
            <a:ext cx="232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здоровом теле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00364" y="2428868"/>
            <a:ext cx="2158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здоровый дух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348" y="2786058"/>
            <a:ext cx="3658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Болен – лечись, а здоров -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4810" y="2786058"/>
            <a:ext cx="1333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берегись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4348" y="3143248"/>
            <a:ext cx="3571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Болячка мала, да болезнь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6248" y="3143248"/>
            <a:ext cx="1064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велика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3500438"/>
            <a:ext cx="1952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Еле-еле душа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14612" y="3500438"/>
            <a:ext cx="968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теле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4348" y="3857628"/>
            <a:ext cx="3861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Быстрого и ловкого болезнь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29124" y="3857628"/>
            <a:ext cx="19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догонит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4348" y="4214818"/>
            <a:ext cx="6143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Здоровье дороже денег, здоров буду - и денег –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86578" y="4214818"/>
            <a:ext cx="10865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добуду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4348" y="4572008"/>
            <a:ext cx="2622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Курить - здоровью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14678" y="4572008"/>
            <a:ext cx="1214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вредить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4348" y="5286388"/>
            <a:ext cx="4456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Здоровье не купишь –  его разум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5286388"/>
            <a:ext cx="931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дарит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4348" y="4929198"/>
            <a:ext cx="3995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добром здоровье и хворать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72000" y="4929198"/>
            <a:ext cx="1179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хорошо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596" y="1285860"/>
            <a:ext cx="8286808" cy="5000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Чтобы выглядеть здоровым нужно сильно постараться.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Заниматься чаще спортом, спать и правильно питаться.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Ешьте овощи и фрукты, в них так много витаминов.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Что полезно для здоровья и для сил необходимо.</a:t>
            </a:r>
            <a:endParaRPr lang="ru-RU" sz="4000" dirty="0" smtClean="0"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76345" y="357166"/>
            <a:ext cx="57259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Здоровое питание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76345" y="357166"/>
            <a:ext cx="57259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Здоровое питание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Рисунок 4" descr="овощи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68" t="16364" r="10156" b="10136"/>
          <a:stretch>
            <a:fillRect/>
          </a:stretch>
        </p:blipFill>
        <p:spPr>
          <a:xfrm>
            <a:off x="357158" y="1000108"/>
            <a:ext cx="2000264" cy="1092737"/>
          </a:xfrm>
          <a:prstGeom prst="rect">
            <a:avLst/>
          </a:prstGeom>
        </p:spPr>
      </p:pic>
      <p:pic>
        <p:nvPicPr>
          <p:cNvPr id="7" name="Рисунок 6" descr="жевачка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 t="7157" b="12197"/>
          <a:stretch>
            <a:fillRect/>
          </a:stretch>
        </p:blipFill>
        <p:spPr>
          <a:xfrm>
            <a:off x="6215074" y="4857760"/>
            <a:ext cx="2286016" cy="1318864"/>
          </a:xfrm>
          <a:prstGeom prst="rect">
            <a:avLst/>
          </a:prstGeom>
        </p:spPr>
      </p:pic>
      <p:pic>
        <p:nvPicPr>
          <p:cNvPr id="8" name="Рисунок 7" descr="газировка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2143116"/>
            <a:ext cx="1809752" cy="1207104"/>
          </a:xfrm>
          <a:prstGeom prst="rect">
            <a:avLst/>
          </a:prstGeom>
        </p:spPr>
      </p:pic>
      <p:pic>
        <p:nvPicPr>
          <p:cNvPr id="9" name="Рисунок 8" descr="каша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4000504"/>
            <a:ext cx="1787529" cy="1188562"/>
          </a:xfrm>
          <a:prstGeom prst="rect">
            <a:avLst/>
          </a:prstGeom>
        </p:spPr>
      </p:pic>
      <p:pic>
        <p:nvPicPr>
          <p:cNvPr id="10" name="Рисунок 9" descr="копченности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615" r="21615"/>
          <a:stretch>
            <a:fillRect/>
          </a:stretch>
        </p:blipFill>
        <p:spPr>
          <a:xfrm>
            <a:off x="3286116" y="1071546"/>
            <a:ext cx="1928826" cy="1279996"/>
          </a:xfrm>
          <a:prstGeom prst="rect">
            <a:avLst/>
          </a:prstGeom>
        </p:spPr>
      </p:pic>
      <p:pic>
        <p:nvPicPr>
          <p:cNvPr id="11" name="Рисунок 10" descr="майонез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030" t="7880" r="25858" b="21467"/>
          <a:stretch>
            <a:fillRect/>
          </a:stretch>
        </p:blipFill>
        <p:spPr>
          <a:xfrm>
            <a:off x="5143504" y="2928934"/>
            <a:ext cx="1214446" cy="1913672"/>
          </a:xfrm>
          <a:prstGeom prst="rect">
            <a:avLst/>
          </a:prstGeom>
        </p:spPr>
      </p:pic>
      <p:pic>
        <p:nvPicPr>
          <p:cNvPr id="13" name="Рисунок 12" descr="молоко р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15140" y="1000107"/>
            <a:ext cx="1643074" cy="1559221"/>
          </a:xfrm>
          <a:prstGeom prst="rect">
            <a:avLst/>
          </a:prstGeom>
        </p:spPr>
      </p:pic>
      <p:pic>
        <p:nvPicPr>
          <p:cNvPr id="14" name="Рисунок 13" descr="чипсы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709935"/>
            <a:ext cx="2527473" cy="1148065"/>
          </a:xfrm>
          <a:prstGeom prst="rect">
            <a:avLst/>
          </a:prstGeom>
        </p:spPr>
      </p:pic>
      <p:pic>
        <p:nvPicPr>
          <p:cNvPr id="15" name="Рисунок 14" descr="рыба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8860" y="2500306"/>
            <a:ext cx="2571768" cy="1500198"/>
          </a:xfrm>
          <a:prstGeom prst="rect">
            <a:avLst/>
          </a:prstGeom>
        </p:spPr>
      </p:pic>
      <p:pic>
        <p:nvPicPr>
          <p:cNvPr id="16" name="Рисунок 15" descr="сухарики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990" r="30208" b="9657"/>
          <a:stretch>
            <a:fillRect/>
          </a:stretch>
        </p:blipFill>
        <p:spPr>
          <a:xfrm>
            <a:off x="6715140" y="3000372"/>
            <a:ext cx="1664808" cy="1143008"/>
          </a:xfrm>
          <a:prstGeom prst="rect">
            <a:avLst/>
          </a:prstGeom>
        </p:spPr>
      </p:pic>
      <p:pic>
        <p:nvPicPr>
          <p:cNvPr id="17" name="Рисунок 16" descr="фрукты.jpg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0364" y="4714884"/>
            <a:ext cx="2398169" cy="1714512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82973" y="357166"/>
            <a:ext cx="67126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Где живут витамины?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" name="Рисунок 8" descr="А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7290" y="5000636"/>
            <a:ext cx="1238250" cy="1133475"/>
          </a:xfrm>
          <a:prstGeom prst="rect">
            <a:avLst/>
          </a:prstGeom>
        </p:spPr>
      </p:pic>
      <p:pic>
        <p:nvPicPr>
          <p:cNvPr id="10" name="Рисунок 9" descr="в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7290" y="1500174"/>
            <a:ext cx="1238250" cy="1133475"/>
          </a:xfrm>
          <a:prstGeom prst="rect">
            <a:avLst/>
          </a:prstGeom>
        </p:spPr>
      </p:pic>
      <p:pic>
        <p:nvPicPr>
          <p:cNvPr id="11" name="Рисунок 10" descr="с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4929198"/>
            <a:ext cx="1238250" cy="1133475"/>
          </a:xfrm>
          <a:prstGeom prst="rect">
            <a:avLst/>
          </a:prstGeom>
        </p:spPr>
      </p:pic>
      <p:pic>
        <p:nvPicPr>
          <p:cNvPr id="12" name="Рисунок 11" descr="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57884" y="1857364"/>
            <a:ext cx="1238250" cy="1133475"/>
          </a:xfrm>
          <a:prstGeom prst="rect">
            <a:avLst/>
          </a:prstGeom>
        </p:spPr>
      </p:pic>
      <p:pic>
        <p:nvPicPr>
          <p:cNvPr id="13" name="Рисунок 12" descr="бобы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29520" y="1071546"/>
            <a:ext cx="1300162" cy="1300162"/>
          </a:xfrm>
          <a:prstGeom prst="rect">
            <a:avLst/>
          </a:prstGeom>
        </p:spPr>
      </p:pic>
      <p:pic>
        <p:nvPicPr>
          <p:cNvPr id="14" name="Рисунок 13" descr="банан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3143248"/>
            <a:ext cx="952475" cy="714356"/>
          </a:xfrm>
          <a:prstGeom prst="rect">
            <a:avLst/>
          </a:prstGeom>
        </p:spPr>
      </p:pic>
      <p:pic>
        <p:nvPicPr>
          <p:cNvPr id="15" name="Рисунок 14" descr="лимон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7422" y="3071810"/>
            <a:ext cx="1557318" cy="1058976"/>
          </a:xfrm>
          <a:prstGeom prst="rect">
            <a:avLst/>
          </a:prstGeom>
        </p:spPr>
      </p:pic>
      <p:pic>
        <p:nvPicPr>
          <p:cNvPr id="16" name="Рисунок 15" descr="капуста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14612" y="1214422"/>
            <a:ext cx="1619235" cy="1214426"/>
          </a:xfrm>
          <a:prstGeom prst="rect">
            <a:avLst/>
          </a:prstGeom>
        </p:spPr>
      </p:pic>
      <p:pic>
        <p:nvPicPr>
          <p:cNvPr id="17" name="Рисунок 16" descr="перец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29520" y="2857496"/>
            <a:ext cx="1333500" cy="933450"/>
          </a:xfrm>
          <a:prstGeom prst="rect">
            <a:avLst/>
          </a:prstGeom>
        </p:spPr>
      </p:pic>
      <p:pic>
        <p:nvPicPr>
          <p:cNvPr id="18" name="Рисунок 17" descr="морковь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5357826"/>
            <a:ext cx="1552575" cy="1057275"/>
          </a:xfrm>
          <a:prstGeom prst="rect">
            <a:avLst/>
          </a:prstGeom>
        </p:spPr>
      </p:pic>
      <p:pic>
        <p:nvPicPr>
          <p:cNvPr id="19" name="Рисунок 18" descr="мясо.jpg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EFFFA"/>
              </a:clrFrom>
              <a:clrTo>
                <a:srgbClr val="FEFF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9019" y="5500702"/>
            <a:ext cx="1904981" cy="1071552"/>
          </a:xfrm>
          <a:prstGeom prst="rect">
            <a:avLst/>
          </a:prstGeom>
        </p:spPr>
      </p:pic>
      <p:pic>
        <p:nvPicPr>
          <p:cNvPr id="20" name="Рисунок 19" descr="сыр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29124" y="1071546"/>
            <a:ext cx="1334323" cy="1357298"/>
          </a:xfrm>
          <a:prstGeom prst="rect">
            <a:avLst/>
          </a:prstGeom>
        </p:spPr>
      </p:pic>
      <p:pic>
        <p:nvPicPr>
          <p:cNvPr id="21" name="Рисунок 20" descr="яблоко.jp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866"/>
          <a:stretch>
            <a:fillRect/>
          </a:stretch>
        </p:blipFill>
        <p:spPr>
          <a:xfrm>
            <a:off x="714348" y="3929066"/>
            <a:ext cx="1285884" cy="1073069"/>
          </a:xfrm>
          <a:prstGeom prst="rect">
            <a:avLst/>
          </a:prstGeom>
        </p:spPr>
      </p:pic>
      <p:pic>
        <p:nvPicPr>
          <p:cNvPr id="22" name="Рисунок 21" descr="тыква.jpg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3214686"/>
            <a:ext cx="1495425" cy="1076325"/>
          </a:xfrm>
          <a:prstGeom prst="rect">
            <a:avLst/>
          </a:prstGeom>
        </p:spPr>
      </p:pic>
      <p:pic>
        <p:nvPicPr>
          <p:cNvPr id="23" name="Рисунок 22" descr="смородина.jpg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71480"/>
            <a:ext cx="1684473" cy="1125203"/>
          </a:xfrm>
          <a:prstGeom prst="rect">
            <a:avLst/>
          </a:prstGeom>
        </p:spPr>
      </p:pic>
      <p:pic>
        <p:nvPicPr>
          <p:cNvPr id="24" name="Рисунок 23" descr="рыбий жир.jpg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9058" y="4357694"/>
            <a:ext cx="1819275" cy="1123950"/>
          </a:xfrm>
          <a:prstGeom prst="rect">
            <a:avLst/>
          </a:prstGeom>
        </p:spPr>
      </p:pic>
      <p:pic>
        <p:nvPicPr>
          <p:cNvPr id="25" name="Рисунок 24" descr="sun.gif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14282" y="5572140"/>
            <a:ext cx="1398042" cy="1285860"/>
          </a:xfrm>
          <a:prstGeom prst="rect">
            <a:avLst/>
          </a:prstGeom>
        </p:spPr>
      </p:pic>
      <p:pic>
        <p:nvPicPr>
          <p:cNvPr id="26" name="Рисунок 25" descr="ОРЕХИ.jpg"/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2357430"/>
            <a:ext cx="1333683" cy="1214446"/>
          </a:xfrm>
          <a:prstGeom prst="rect">
            <a:avLst/>
          </a:prstGeom>
        </p:spPr>
      </p:pic>
      <p:pic>
        <p:nvPicPr>
          <p:cNvPr id="27" name="Рисунок 26" descr="помидор.jpg"/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438" y="5500702"/>
            <a:ext cx="1524000" cy="1057275"/>
          </a:xfrm>
          <a:prstGeom prst="rect">
            <a:avLst/>
          </a:prstGeom>
        </p:spPr>
      </p:pic>
      <p:pic>
        <p:nvPicPr>
          <p:cNvPr id="28" name="Рисунок 27" descr="овсянка.jpg"/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0892" y="4286256"/>
            <a:ext cx="1630748" cy="1084316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75 -0.02128 C 0.35764 -0.287 0.62795 -0.5525 0.56753 -0.5481 C 0.50712 -0.54371 0.1158 -0.2692 -0.27552 0.00532 " pathEditMode="relative" ptsTypes="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25 -0.03353 C -0.12552 -0.39523 -0.24462 -0.7567 -0.32309 -0.77752 C -0.40157 -0.79833 -0.45139 -0.26179 -0.47709 -0.15865 " pathEditMode="relative" rAng="0" ptsTypes="aaA">
                                      <p:cBhvr>
                                        <p:cTn id="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00" y="-3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59 0.06914 C 0.08976 -0.20421 0.19011 -0.47734 0.13247 -0.46161 C 0.07483 -0.44589 -0.14097 -0.14131 -0.35677 0.16327 " pathEditMode="relative" rAng="0" ptsTypes="aaA">
                                      <p:cBhvr>
                                        <p:cTn id="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00" y="-2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427 0.07285 C 0.10277 0.23497 0.16146 0.39732 0.05972 0.45606 C -0.04202 0.5148 -0.46216 0.43039 -0.5665 0.4253 " pathEditMode="relative" rAng="0" ptsTypes="aaA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00" y="2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27 0.0969 C -0.14341 0.34435 -0.24254 0.59181 -0.29966 0.53954 C -0.35677 0.48728 -0.37275 -0.09066 -0.38733 -0.2167 " pathEditMode="relative" ptsTypes="aaA">
                                      <p:cBhvr>
                                        <p:cTn id="1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02 -0.0969 C -0.16841 -0.16952 -0.29479 -0.24213 -0.42049 -0.1975 C -0.54618 -0.15286 -0.67101 0.00925 -0.79584 0.17137 " pathEditMode="relative" ptsTypes="a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92 0.0118 C 0.32917 0.19866 0.63507 0.38553 0.66754 0.36425 C 0.69965 0.34297 0.45747 0.11379 0.21528 -0.1154 " pathEditMode="relative" rAng="0" ptsTypes="aaA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00" y="12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57 0.1265 C 0.23889 0.37349 0.38038 0.62049 0.3283 0.5999 C 0.27622 0.57932 0.03073 0.29139 -0.21476 0.00347 " pathEditMode="relative" rAng="0" ptsTypes="aaA">
                                      <p:cBhvr>
                                        <p:cTn id="2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18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035 -0.06267 C 0.44757 -0.12719 0.79497 -0.19148 0.81268 -0.04833 C 0.83039 0.09482 0.21059 0.70514 0.20643 0.79603 C 0.20226 0.88692 0.49514 0.69173 0.78802 0.49677 " pathEditMode="relative" ptsTypes="aaaA">
                                      <p:cBhvr>
                                        <p:cTn id="3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81 0.12928 C -0.26979 0.37465 -0.45278 0.62026 -0.35608 0.58418 C -0.25938 0.5481 0.35486 -0.10453 0.49305 -0.08788 C 0.63108 -0.07123 0.47621 0.56082 0.47292 0.68455 C 0.46996 0.80828 0.47465 0.65888 0.47465 0.65379 " pathEditMode="relative" ptsTypes="aaaaA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868 -0.08186 C 0.07709 -0.32516 0.09566 -0.56845 0.13559 -0.48751 C 0.17552 -0.40656 0.27153 0.25532 0.29861 0.4038 " pathEditMode="relative" ptsTypes="aaA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21 -0.09436 C -0.03959 -0.34297 -0.10521 -0.59159 -0.02761 -0.56985 C 0.05 -0.54811 0.27118 -0.25648 0.49236 0.03677 " pathEditMode="relative" rAng="0" ptsTypes="aaA">
                                      <p:cBhvr>
                                        <p:cTn id="4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00" y="-1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35 -0.0414 C -0.39635 0.04579 -0.81788 0.13298 -0.82847 0.06522 C -0.83906 -0.00278 -0.16858 -0.36448 -0.03785 -0.44912 " pathEditMode="relative" ptsTypes="aaA">
                                      <p:cBhvr>
                                        <p:cTn id="4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4255 C 0.04774 -0.44195 0.09687 -0.84112 0.16632 -0.81314 C 0.23576 -0.78515 0.35746 0.09991 0.41562 0.12558 C 0.47378 0.15125 0.49461 -0.25416 0.51562 -0.65934 " pathEditMode="relative" ptsTypes="aaaA">
                                      <p:cBhvr>
                                        <p:cTn id="4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03423 C -0.32223 -0.20097 -0.54445 -0.36749 -0.48143 -0.3395 C -0.41841 -0.31152 0.18854 0.11748 0.27847 0.1339 C 0.3684 0.15032 0.21336 -0.04556 0.0585 -0.24121 " pathEditMode="relative" ptsTypes="aaaA">
                                      <p:cBhvr>
                                        <p:cTn id="5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15 -0.08811 C -0.33889 -0.43455 -0.71875 -0.78099 -0.74357 -0.83233 C -0.7684 -0.88344 -0.43836 -0.63969 -0.10816 -0.3957 " pathEditMode="relative" ptsTypes="aaA">
                                      <p:cBhvr>
                                        <p:cTn id="5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596" y="1285860"/>
            <a:ext cx="82868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Чтоб успешно развиваться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Нужно спортом заниматься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От занятий физкультурой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Будет стройная фигура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71735" y="357166"/>
            <a:ext cx="19351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Спорт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Рисунок 4" descr="C00MmFkLW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31" t="7576" r="10384" b="10606"/>
          <a:stretch>
            <a:fillRect/>
          </a:stretch>
        </p:blipFill>
        <p:spPr>
          <a:xfrm>
            <a:off x="6929422" y="3000348"/>
            <a:ext cx="2214578" cy="3857652"/>
          </a:xfrm>
          <a:prstGeom prst="rect">
            <a:avLst/>
          </a:prstGeom>
        </p:spPr>
      </p:pic>
      <p:pic>
        <p:nvPicPr>
          <p:cNvPr id="6" name="Рисунок 5" descr="C00MmFkLW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31" t="7576" r="10384" b="10606"/>
          <a:stretch>
            <a:fillRect/>
          </a:stretch>
        </p:blipFill>
        <p:spPr>
          <a:xfrm flipH="1">
            <a:off x="0" y="3000348"/>
            <a:ext cx="2214578" cy="3857652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26029" y="357166"/>
            <a:ext cx="64265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«Умники и умницы»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214422"/>
            <a:ext cx="850112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Ситуация.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Воспитатель собирается с детьми в спортивный зал на занятие по физической культуре. Дети все переоделись в спортивную форму, построились. До занятия остается несколько минут. Заходит мама с ребенком. У нее множество вопросов, на которые она желает получить ответы незамедлительно. Воспитатель пытается дать ответы на поставленные вопросы, но разговор не получается, так как дети начинают шуметь и баловаться. Разговора не получилось, а время ушло. Воспитатель с детьми с большим опозданием заходит в зал. Начинается занятие. В середине занятия открывается дверь, и мама заталкивает ребенка. Он не хочет идти на занятие, сопротивляется, своим поведением отвлекает всех: детей и педагога. Пока педагог пытается наладить контакт с опоздавшим ребенком, в зал приходит другая группа. Занятие сорвано. Дети уходят в группу.</a:t>
            </a:r>
          </a:p>
          <a:p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71735" y="357166"/>
            <a:ext cx="19351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Спорт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71537" y="1428736"/>
          <a:ext cx="6715176" cy="4643472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559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5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95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95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95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95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95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95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959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959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959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959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804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ru-RU" sz="3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434"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2</a:t>
                      </a:r>
                      <a:endParaRPr lang="ru-RU" sz="32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434"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3</a:t>
                      </a:r>
                      <a:endParaRPr lang="ru-RU" sz="32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4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4</a:t>
                      </a:r>
                      <a:endParaRPr lang="ru-RU" sz="32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434"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5</a:t>
                      </a:r>
                      <a:endParaRPr lang="ru-RU" sz="32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4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6</a:t>
                      </a:r>
                      <a:endParaRPr lang="ru-RU" sz="32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0434"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7</a:t>
                      </a:r>
                      <a:endParaRPr lang="ru-RU" sz="32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04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8</a:t>
                      </a:r>
                      <a:endParaRPr lang="ru-RU" sz="32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357554" y="1357298"/>
            <a:ext cx="357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З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9058" y="1357298"/>
            <a:ext cx="285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а</a:t>
            </a:r>
            <a:endParaRPr lang="ru-RU" sz="4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429124" y="1357298"/>
            <a:ext cx="3571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err="1" smtClean="0"/>
              <a:t>р</a:t>
            </a:r>
            <a:endParaRPr lang="ru-RU" sz="4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00628" y="1357298"/>
            <a:ext cx="285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я</a:t>
            </a:r>
            <a:endParaRPr lang="ru-RU" sz="4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572132" y="1357298"/>
            <a:ext cx="5132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/>
              <a:t>д</a:t>
            </a:r>
            <a:endParaRPr lang="ru-RU" sz="4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143636" y="1357298"/>
            <a:ext cx="2143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к</a:t>
            </a:r>
            <a:endParaRPr lang="ru-RU" sz="4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643702" y="1357298"/>
            <a:ext cx="4635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а</a:t>
            </a:r>
            <a:endParaRPr lang="ru-RU" sz="4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214546" y="1928802"/>
            <a:ext cx="4235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с</a:t>
            </a:r>
            <a:endParaRPr lang="ru-RU" sz="4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786050" y="1928802"/>
            <a:ext cx="45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у</a:t>
            </a:r>
            <a:endParaRPr lang="ru-RU" sz="4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357554" y="2000240"/>
            <a:ext cx="5293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Д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29058" y="1928802"/>
            <a:ext cx="4635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/>
              <a:t>ь</a:t>
            </a:r>
            <a:endParaRPr lang="ru-RU" sz="4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429124" y="1928802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я</a:t>
            </a:r>
            <a:endParaRPr lang="ru-RU" sz="4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214546" y="2500306"/>
            <a:ext cx="4203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86050" y="2500306"/>
            <a:ext cx="4860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/>
              <a:t>п</a:t>
            </a:r>
            <a:endParaRPr lang="ru-RU" sz="4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357554" y="2571744"/>
            <a:ext cx="5309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29058" y="2500306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/>
              <a:t>р</a:t>
            </a:r>
            <a:endParaRPr lang="ru-RU" sz="4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572000" y="2500306"/>
            <a:ext cx="332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т</a:t>
            </a:r>
            <a:endParaRPr lang="ru-RU" sz="4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357554" y="3143248"/>
            <a:ext cx="457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Р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57620" y="3071810"/>
            <a:ext cx="6094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/>
              <a:t>ю</a:t>
            </a:r>
            <a:endParaRPr lang="ru-RU" sz="4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429124" y="3071810"/>
            <a:ext cx="4635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к</a:t>
            </a:r>
            <a:endParaRPr lang="ru-RU" sz="4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072066" y="3071810"/>
            <a:ext cx="4251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/>
              <a:t>з</a:t>
            </a:r>
            <a:endParaRPr lang="ru-RU" sz="4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572132" y="3071810"/>
            <a:ext cx="4635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а</a:t>
            </a:r>
            <a:endParaRPr lang="ru-RU" sz="4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143636" y="3071810"/>
            <a:ext cx="4635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к</a:t>
            </a:r>
            <a:endParaRPr lang="ru-RU" sz="4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643042" y="3643314"/>
            <a:ext cx="4635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в</a:t>
            </a:r>
            <a:endParaRPr lang="ru-RU" sz="4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2214546" y="3643314"/>
            <a:ext cx="4683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е</a:t>
            </a:r>
            <a:endParaRPr lang="ru-RU" sz="4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2786050" y="3643314"/>
            <a:ext cx="4812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л</a:t>
            </a:r>
            <a:endParaRPr lang="ru-RU" sz="4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357554" y="3714752"/>
            <a:ext cx="5309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29058" y="3643314"/>
            <a:ext cx="4203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с</a:t>
            </a:r>
            <a:endParaRPr lang="ru-RU" sz="4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429124" y="3643314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и</a:t>
            </a:r>
            <a:endParaRPr lang="ru-RU" sz="44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5000628" y="3643314"/>
            <a:ext cx="4145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err="1" smtClean="0"/>
              <a:t>п</a:t>
            </a:r>
            <a:endParaRPr lang="ru-RU" sz="4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572132" y="3643314"/>
            <a:ext cx="4683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е</a:t>
            </a:r>
            <a:endParaRPr lang="ru-RU" sz="4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6143636" y="3643314"/>
            <a:ext cx="5132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/>
              <a:t>д</a:t>
            </a:r>
            <a:endParaRPr lang="ru-RU" sz="4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357554" y="4286256"/>
            <a:ext cx="4716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В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929058" y="4214818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о</a:t>
            </a:r>
            <a:endParaRPr lang="ru-RU" sz="4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5072066" y="4214818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о</a:t>
            </a:r>
            <a:endParaRPr lang="ru-RU" sz="44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5643570" y="4214818"/>
            <a:ext cx="332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т</a:t>
            </a:r>
            <a:endParaRPr lang="ru-RU" sz="44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6143636" y="4214818"/>
            <a:ext cx="4635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а</a:t>
            </a:r>
            <a:endParaRPr lang="ru-RU" sz="44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4500562" y="4214818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/>
              <a:t>р</a:t>
            </a:r>
            <a:endParaRPr lang="ru-RU" sz="44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1714480" y="4786322"/>
            <a:ext cx="4635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к</a:t>
            </a:r>
            <a:endParaRPr lang="ru-RU" sz="44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6715140" y="5429264"/>
            <a:ext cx="4635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к</a:t>
            </a:r>
            <a:endParaRPr lang="ru-RU" sz="44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214546" y="4786322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о</a:t>
            </a:r>
            <a:endParaRPr lang="ru-RU" sz="44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572132" y="5429264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о</a:t>
            </a:r>
            <a:endParaRPr lang="ru-RU" sz="44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2285984" y="5429264"/>
            <a:ext cx="413802" cy="778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т</a:t>
            </a:r>
            <a:endParaRPr lang="ru-RU" sz="4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3929058" y="4857760"/>
            <a:ext cx="4635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к</a:t>
            </a:r>
            <a:endParaRPr lang="ru-RU" sz="44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500562" y="4857760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и</a:t>
            </a:r>
            <a:endParaRPr lang="ru-RU" sz="44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500562" y="5429264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и</a:t>
            </a:r>
            <a:endParaRPr lang="ru-RU" sz="44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5072066" y="5429264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/>
              <a:t>р</a:t>
            </a:r>
            <a:endParaRPr lang="ru-RU" sz="44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2786050" y="5429264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/>
              <a:t>р</a:t>
            </a:r>
            <a:endParaRPr lang="ru-RU" sz="44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6143636" y="5429264"/>
            <a:ext cx="4635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в</a:t>
            </a:r>
            <a:endParaRPr lang="ru-RU" sz="44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7286644" y="5429264"/>
            <a:ext cx="4635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а</a:t>
            </a:r>
            <a:endParaRPr lang="ru-RU" sz="44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2786050" y="4786322"/>
            <a:ext cx="4924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/>
              <a:t>н</a:t>
            </a:r>
            <a:endParaRPr lang="ru-RU" sz="44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3929058" y="5429264"/>
            <a:ext cx="4924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/>
              <a:t>н</a:t>
            </a:r>
            <a:endParaRPr lang="ru-RU" sz="44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3357554" y="4857760"/>
            <a:ext cx="4683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Ь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357554" y="5500702"/>
            <a:ext cx="4347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Е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"/>
                            </p:stCondLst>
                            <p:childTnLst>
                              <p:par>
                                <p:cTn id="10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5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500"/>
                            </p:stCondLst>
                            <p:childTnLst>
                              <p:par>
                                <p:cTn id="1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3000"/>
                            </p:stCondLst>
                            <p:childTnLst>
                              <p:par>
                                <p:cTn id="1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500"/>
                            </p:stCondLst>
                            <p:childTnLst>
                              <p:par>
                                <p:cTn id="1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000"/>
                            </p:stCondLst>
                            <p:childTnLst>
                              <p:par>
                                <p:cTn id="1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000"/>
                            </p:stCondLst>
                            <p:childTnLst>
                              <p:par>
                                <p:cTn id="18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500"/>
                            </p:stCondLst>
                            <p:childTnLst>
                              <p:par>
                                <p:cTn id="18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2000"/>
                            </p:stCondLst>
                            <p:childTnLst>
                              <p:par>
                                <p:cTn id="19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2500"/>
                            </p:stCondLst>
                            <p:childTnLst>
                              <p:par>
                                <p:cTn id="19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500"/>
                            </p:stCondLst>
                            <p:childTnLst>
                              <p:par>
                                <p:cTn id="20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500"/>
                            </p:stCondLst>
                            <p:childTnLst>
                              <p:par>
                                <p:cTn id="2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500"/>
                            </p:stCondLst>
                            <p:childTnLst>
                              <p:par>
                                <p:cTn id="23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1000"/>
                            </p:stCondLst>
                            <p:childTnLst>
                              <p:par>
                                <p:cTn id="2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1500"/>
                            </p:stCondLst>
                            <p:childTnLst>
                              <p:par>
                                <p:cTn id="24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2000"/>
                            </p:stCondLst>
                            <p:childTnLst>
                              <p:par>
                                <p:cTn id="25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2500"/>
                            </p:stCondLst>
                            <p:childTnLst>
                              <p:par>
                                <p:cTn id="2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3000"/>
                            </p:stCondLst>
                            <p:childTnLst>
                              <p:par>
                                <p:cTn id="26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3500"/>
                            </p:stCondLst>
                            <p:childTnLst>
                              <p:par>
                                <p:cTn id="26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4000"/>
                            </p:stCondLst>
                            <p:childTnLst>
                              <p:par>
                                <p:cTn id="27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60" grpId="0"/>
      <p:bldP spid="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98118" y="357166"/>
            <a:ext cx="7082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</a:t>
            </a:r>
            <a:r>
              <a:rPr lang="ru-RU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Заморочки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из бочки»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2214554"/>
            <a:ext cx="7858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smtClean="0"/>
              <a:t>Нужен ли режим дня дошкольнику?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911" y="1357298"/>
            <a:ext cx="8215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 smtClean="0"/>
              <a:t>Что, по Вашему мнению, подразумевается под понятием "режим дня"?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42910" y="3000372"/>
            <a:ext cx="7856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 smtClean="0"/>
              <a:t>К чему приводит непостоянство в режиме дня ребенка?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1406055870_05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70" t="8879" r="61027" b="72093"/>
          <a:stretch>
            <a:fillRect/>
          </a:stretch>
        </p:blipFill>
        <p:spPr>
          <a:xfrm>
            <a:off x="428595" y="3714752"/>
            <a:ext cx="1719275" cy="1357322"/>
          </a:xfrm>
          <a:prstGeom prst="rect">
            <a:avLst/>
          </a:prstGeom>
        </p:spPr>
      </p:pic>
      <p:pic>
        <p:nvPicPr>
          <p:cNvPr id="12" name="Рисунок 11" descr="1406055870_05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</a:blip>
          <a:srcRect l="68544" b="61250"/>
          <a:stretch>
            <a:fillRect/>
          </a:stretch>
        </p:blipFill>
        <p:spPr>
          <a:xfrm>
            <a:off x="1643042" y="4857760"/>
            <a:ext cx="1214446" cy="1644013"/>
          </a:xfrm>
          <a:prstGeom prst="rect">
            <a:avLst/>
          </a:prstGeom>
        </p:spPr>
      </p:pic>
      <p:pic>
        <p:nvPicPr>
          <p:cNvPr id="13" name="Рисунок 12" descr="1406055870_05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4146" r="68544" b="31098"/>
          <a:stretch>
            <a:fillRect/>
          </a:stretch>
        </p:blipFill>
        <p:spPr>
          <a:xfrm>
            <a:off x="2500298" y="3357562"/>
            <a:ext cx="1357322" cy="1689262"/>
          </a:xfrm>
          <a:prstGeom prst="rect">
            <a:avLst/>
          </a:prstGeom>
        </p:spPr>
      </p:pic>
      <p:pic>
        <p:nvPicPr>
          <p:cNvPr id="14" name="Рисунок 13" descr="1406055870_05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94" t="30275" r="68526" b="49925"/>
          <a:stretch>
            <a:fillRect/>
          </a:stretch>
        </p:blipFill>
        <p:spPr>
          <a:xfrm>
            <a:off x="3857620" y="4929198"/>
            <a:ext cx="1428760" cy="1571636"/>
          </a:xfrm>
          <a:prstGeom prst="rect">
            <a:avLst/>
          </a:prstGeom>
        </p:spPr>
      </p:pic>
      <p:pic>
        <p:nvPicPr>
          <p:cNvPr id="15" name="Рисунок 14" descr="режим2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EAE9E7"/>
              </a:clrFrom>
              <a:clrTo>
                <a:srgbClr val="EAE9E7">
                  <a:alpha val="0"/>
                </a:srgbClr>
              </a:clrTo>
            </a:clrChange>
          </a:blip>
          <a:srcRect l="4555" t="8584" r="71255" b="72102"/>
          <a:stretch>
            <a:fillRect/>
          </a:stretch>
        </p:blipFill>
        <p:spPr>
          <a:xfrm>
            <a:off x="5214942" y="3571876"/>
            <a:ext cx="1500198" cy="1694809"/>
          </a:xfrm>
          <a:prstGeom prst="rect">
            <a:avLst/>
          </a:prstGeom>
        </p:spPr>
      </p:pic>
      <p:pic>
        <p:nvPicPr>
          <p:cNvPr id="16" name="Рисунок 15" descr="режим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422" t="54167" r="54308" b="27083"/>
          <a:stretch>
            <a:fillRect/>
          </a:stretch>
        </p:blipFill>
        <p:spPr>
          <a:xfrm>
            <a:off x="6500826" y="4980225"/>
            <a:ext cx="2143140" cy="1377733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83082" y="357166"/>
            <a:ext cx="43124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</a:t>
            </a:r>
            <a:r>
              <a:rPr lang="ru-RU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Мойдодыр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2571744"/>
            <a:ext cx="33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Одеяло убежало,</a:t>
            </a:r>
          </a:p>
          <a:p>
            <a:r>
              <a:rPr lang="ru-RU" sz="2400" dirty="0" smtClean="0"/>
              <a:t>Улетела простыня,…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00034" y="1285860"/>
            <a:ext cx="37862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У тебя на шее вакса,</a:t>
            </a:r>
          </a:p>
          <a:p>
            <a:r>
              <a:rPr lang="ru-RU" sz="2400" dirty="0" smtClean="0"/>
              <a:t>У тебя под носом клякса,</a:t>
            </a:r>
          </a:p>
          <a:p>
            <a:r>
              <a:rPr lang="ru-RU" sz="2400" dirty="0" smtClean="0"/>
              <a:t>У тебя такие руки,…</a:t>
            </a:r>
          </a:p>
          <a:p>
            <a:pPr marL="342900" indent="-342900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00034" y="3429000"/>
            <a:ext cx="6044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Надо, надо умываться по утрам и вечерам,…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4214818"/>
            <a:ext cx="42884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Да здравствует мыло душистое</a:t>
            </a:r>
          </a:p>
          <a:p>
            <a:r>
              <a:rPr lang="ru-RU" sz="2400" dirty="0" smtClean="0"/>
              <a:t>И полотенце пушистое,…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71472" y="5286388"/>
            <a:ext cx="4929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И в ванне, и в бане, всегда и везде…</a:t>
            </a:r>
            <a:endParaRPr lang="ru-RU" sz="2400" dirty="0"/>
          </a:p>
        </p:txBody>
      </p:sp>
      <p:pic>
        <p:nvPicPr>
          <p:cNvPr id="11" name="Рисунок 10" descr="158796_original.png"/>
          <p:cNvPicPr>
            <a:picLocks noChangeAspect="1"/>
          </p:cNvPicPr>
          <p:nvPr/>
        </p:nvPicPr>
        <p:blipFill>
          <a:blip r:embed="rId3" cstate="print"/>
          <a:srcRect b="1515"/>
          <a:stretch>
            <a:fillRect/>
          </a:stretch>
        </p:blipFill>
        <p:spPr>
          <a:xfrm>
            <a:off x="5381531" y="2214530"/>
            <a:ext cx="3762469" cy="4643470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7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374705" y="357166"/>
            <a:ext cx="25292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Гигиена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Рисунок 5" descr="зуб. щетка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224" y="1500175"/>
            <a:ext cx="1857388" cy="928694"/>
          </a:xfrm>
          <a:prstGeom prst="rect">
            <a:avLst/>
          </a:prstGeom>
        </p:spPr>
      </p:pic>
      <p:pic>
        <p:nvPicPr>
          <p:cNvPr id="7" name="Рисунок 6" descr="ножницы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9435"/>
          <a:stretch>
            <a:fillRect/>
          </a:stretch>
        </p:blipFill>
        <p:spPr>
          <a:xfrm>
            <a:off x="3000364" y="1214422"/>
            <a:ext cx="2695580" cy="1953005"/>
          </a:xfrm>
          <a:prstGeom prst="rect">
            <a:avLst/>
          </a:prstGeom>
        </p:spPr>
      </p:pic>
      <p:pic>
        <p:nvPicPr>
          <p:cNvPr id="8" name="Рисунок 7" descr="мочалка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2198" y="571480"/>
            <a:ext cx="2571748" cy="2571748"/>
          </a:xfrm>
          <a:prstGeom prst="rect">
            <a:avLst/>
          </a:prstGeom>
        </p:spPr>
      </p:pic>
      <p:pic>
        <p:nvPicPr>
          <p:cNvPr id="9" name="Рисунок 8" descr="мыло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3240" y="2928934"/>
            <a:ext cx="2071670" cy="1373695"/>
          </a:xfrm>
          <a:prstGeom prst="rect">
            <a:avLst/>
          </a:prstGeom>
        </p:spPr>
      </p:pic>
      <p:pic>
        <p:nvPicPr>
          <p:cNvPr id="10" name="Рисунок 9" descr="пылесос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8992" y="4683648"/>
            <a:ext cx="1554454" cy="1491208"/>
          </a:xfrm>
          <a:prstGeom prst="rect">
            <a:avLst/>
          </a:prstGeom>
        </p:spPr>
      </p:pic>
      <p:pic>
        <p:nvPicPr>
          <p:cNvPr id="11" name="Рисунок 10" descr="носовой платок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250" b="25000"/>
          <a:stretch>
            <a:fillRect/>
          </a:stretch>
        </p:blipFill>
        <p:spPr>
          <a:xfrm>
            <a:off x="5643570" y="4500570"/>
            <a:ext cx="2701636" cy="2143140"/>
          </a:xfrm>
          <a:prstGeom prst="rect">
            <a:avLst/>
          </a:prstGeom>
        </p:spPr>
      </p:pic>
      <p:pic>
        <p:nvPicPr>
          <p:cNvPr id="12" name="Рисунок 11" descr="расческа.pn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4143380"/>
            <a:ext cx="1687736" cy="2357430"/>
          </a:xfrm>
          <a:prstGeom prst="rect">
            <a:avLst/>
          </a:prstGeom>
        </p:spPr>
      </p:pic>
      <p:pic>
        <p:nvPicPr>
          <p:cNvPr id="13" name="Рисунок 12" descr="полотенце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9532"/>
          <a:stretch>
            <a:fillRect/>
          </a:stretch>
        </p:blipFill>
        <p:spPr>
          <a:xfrm>
            <a:off x="642910" y="2214554"/>
            <a:ext cx="2195514" cy="2123744"/>
          </a:xfrm>
          <a:prstGeom prst="rect">
            <a:avLst/>
          </a:prstGeom>
        </p:spPr>
      </p:pic>
      <p:pic>
        <p:nvPicPr>
          <p:cNvPr id="14" name="Рисунок 13" descr="тетрадь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2714620"/>
            <a:ext cx="2498778" cy="1722032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28596" y="928670"/>
            <a:ext cx="8286808" cy="178595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Вот настал момент прощанья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2071678"/>
            <a:ext cx="8286808" cy="22145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Говорим вам до свиданья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3429000"/>
            <a:ext cx="8286808" cy="214314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 спасибо за вниманье</a:t>
            </a:r>
          </a:p>
        </p:txBody>
      </p:sp>
      <p:pic>
        <p:nvPicPr>
          <p:cNvPr id="8" name="Рисунок 7" descr="veselyie-rebyata-shablon-prevyu-1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42" y="0"/>
            <a:ext cx="9127858" cy="6858000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725</Words>
  <Application>Microsoft Office PowerPoint</Application>
  <PresentationFormat>Экран (4:3)</PresentationFormat>
  <Paragraphs>194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Monotype Corsiva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0</dc:creator>
  <cp:lastModifiedBy>void 13</cp:lastModifiedBy>
  <cp:revision>63</cp:revision>
  <dcterms:created xsi:type="dcterms:W3CDTF">2015-10-18T10:00:00Z</dcterms:created>
  <dcterms:modified xsi:type="dcterms:W3CDTF">2025-09-13T15:15:19Z</dcterms:modified>
</cp:coreProperties>
</file>