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258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DF871-66DC-44B6-8437-3D1D0EBB874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2F6E6-4016-47FE-991B-D59BCB88F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196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2F6E6-4016-47FE-991B-D59BCB88F44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674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D062769-84A6-451A-A760-C4BF9B5ABA27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A928CFC-1DDE-41DE-B15C-E5BD754D6D8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260648"/>
            <a:ext cx="6172200" cy="2232248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accent1"/>
                </a:solidFill>
              </a:rPr>
              <a:t>Хлеб-всему голова</a:t>
            </a:r>
            <a:endParaRPr lang="ru-RU" sz="6000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https://storage.needpix.com/rsynced_images/bread-3365558_128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2492895"/>
            <a:ext cx="3995227" cy="243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549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0" y="38072"/>
            <a:ext cx="5166320" cy="5224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Земля – родная мать.</a:t>
            </a:r>
            <a:endParaRPr lang="ru-RU" sz="14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Земля – родная мать, родная матушка Земля.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мраке темноты Вселенной. Одна –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планет и звезд – Сияешь радугами света.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Даешь ты жизнь и кров, и пищу, надежды и мечты.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Тебя обнять, так хочется поближе и теплотой согреть.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Живи моя планета – Зеленая Земля.  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люди, мы земляне в ответе за тебя.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Засеяли пшеницей пашни и поля.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будут, колосится просторные моря.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Стада на горных склонах, радует взор.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щедрость с красотою Земля - тебе поклон.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труженик, кормилец, человек – труда.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Своими он руками, возродит тебя.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Пусть, каждый понимает, что это дом – Земля.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любить ведь надо, но предавать нельзя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епшокова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Хузаймат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Залимхановна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воспитатель ДОУ №8 «СОЛНЫШКО»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867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Каким путем хлеб попадает к нам на стол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4" name="Рисунок 3" descr="http://saltday.ru/assets/images/news/2019/04/20/1(1)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412777"/>
            <a:ext cx="3012311" cy="20162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491880" y="1700808"/>
            <a:ext cx="26642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Весной с помощью техники люди </a:t>
            </a:r>
          </a:p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вспахивают землю и засевают в нее зерно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 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1412777"/>
            <a:ext cx="2456992" cy="163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8542" y="4293096"/>
            <a:ext cx="3012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Вскоре, зерна прорастают,</a:t>
            </a:r>
          </a:p>
          <a:p>
            <a:pPr algn="ctr"/>
            <a:r>
              <a:rPr lang="ru-RU" b="1" dirty="0">
                <a:solidFill>
                  <a:schemeClr val="accent1"/>
                </a:solidFill>
              </a:rPr>
              <a:t>и</a:t>
            </a:r>
            <a:r>
              <a:rPr lang="ru-RU" b="1" dirty="0" smtClean="0">
                <a:solidFill>
                  <a:schemeClr val="accent1"/>
                </a:solidFill>
              </a:rPr>
              <a:t> появляются дружные всходы.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8" name="Рисунок 7" descr="http://mcx.ru/upload/iblock/7e1/7e1465cc846e9467f69210fff6894b21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3948" y="3501008"/>
            <a:ext cx="3960440" cy="2304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6397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ages.glavred.info/2013_05/1368700113-2790149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2867374"/>
            <a:ext cx="4096062" cy="256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548680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За лето из маленьких ростков</a:t>
            </a:r>
          </a:p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 вырастают тяжелые, золотые </a:t>
            </a:r>
            <a:r>
              <a:rPr lang="ru-RU" b="1" u="sng" dirty="0" smtClean="0">
                <a:solidFill>
                  <a:schemeClr val="accent1"/>
                </a:solidFill>
              </a:rPr>
              <a:t>колосья</a:t>
            </a:r>
          </a:p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Каждый колос несет с себе множество маленьких </a:t>
            </a:r>
            <a:r>
              <a:rPr lang="ru-RU" b="1" u="sng" dirty="0" smtClean="0">
                <a:solidFill>
                  <a:schemeClr val="accent1"/>
                </a:solidFill>
              </a:rPr>
              <a:t>зерен</a:t>
            </a:r>
            <a:r>
              <a:rPr lang="ru-RU" b="1" dirty="0" smtClean="0">
                <a:solidFill>
                  <a:schemeClr val="accent1"/>
                </a:solidFill>
              </a:rPr>
              <a:t>, поэтому такие растения называют </a:t>
            </a:r>
            <a:r>
              <a:rPr lang="ru-RU" b="1" u="sng" dirty="0" smtClean="0">
                <a:solidFill>
                  <a:schemeClr val="accent1"/>
                </a:solidFill>
              </a:rPr>
              <a:t>зерновые</a:t>
            </a:r>
            <a:endParaRPr lang="ru-RU" b="1" u="sng" dirty="0">
              <a:solidFill>
                <a:schemeClr val="accent1"/>
              </a:solidFill>
            </a:endParaRPr>
          </a:p>
        </p:txBody>
      </p:sp>
      <p:pic>
        <p:nvPicPr>
          <p:cNvPr id="3076" name="Picture 4" descr="https://c7.hotpng.com/preview/698/296/865/durum-khorasan-wheat-common-wheat-cereal-whole-grain-wheat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35226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452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Пшеница и рожь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7960" y="3645024"/>
            <a:ext cx="4254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/>
                </a:solidFill>
              </a:rPr>
              <a:t>Это -пшеница. Хлеб из пшеницы </a:t>
            </a:r>
          </a:p>
          <a:p>
            <a:pPr algn="just"/>
            <a:r>
              <a:rPr lang="ru-RU" b="1" dirty="0" smtClean="0">
                <a:solidFill>
                  <a:schemeClr val="accent1"/>
                </a:solidFill>
              </a:rPr>
              <a:t>–</a:t>
            </a:r>
            <a:r>
              <a:rPr lang="ru-RU" b="1" u="sng" dirty="0" smtClean="0">
                <a:solidFill>
                  <a:schemeClr val="accent1"/>
                </a:solidFill>
              </a:rPr>
              <a:t> пшеничный хлеб</a:t>
            </a:r>
            <a:endParaRPr lang="ru-RU" b="1" u="sng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3647750"/>
            <a:ext cx="3884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/>
                </a:solidFill>
              </a:rPr>
              <a:t>Это –рожь. У ее колосьев есть</a:t>
            </a:r>
          </a:p>
          <a:p>
            <a:pPr algn="just"/>
            <a:r>
              <a:rPr lang="ru-RU" b="1" dirty="0" smtClean="0">
                <a:solidFill>
                  <a:schemeClr val="accent1"/>
                </a:solidFill>
              </a:rPr>
              <a:t> </a:t>
            </a:r>
            <a:r>
              <a:rPr lang="ru-RU" b="1" u="sng" dirty="0" smtClean="0">
                <a:solidFill>
                  <a:schemeClr val="accent1"/>
                </a:solidFill>
              </a:rPr>
              <a:t>длинные усы</a:t>
            </a:r>
            <a:r>
              <a:rPr lang="ru-RU" b="1" dirty="0" smtClean="0">
                <a:solidFill>
                  <a:schemeClr val="accent1"/>
                </a:solidFill>
              </a:rPr>
              <a:t>. Хлеб из ржи называется </a:t>
            </a:r>
            <a:r>
              <a:rPr lang="ru-RU" b="1" u="sng" dirty="0" smtClean="0">
                <a:solidFill>
                  <a:schemeClr val="accent1"/>
                </a:solidFill>
              </a:rPr>
              <a:t>ржаной хлеб</a:t>
            </a:r>
            <a:r>
              <a:rPr lang="ru-RU" b="1" dirty="0" smtClean="0">
                <a:solidFill>
                  <a:schemeClr val="accent1"/>
                </a:solidFill>
              </a:rPr>
              <a:t>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4102" name="Picture 6" descr="http://www.mundialint.com/wp-content/uploads/2016/01/o-WHEAT-WAR-facebook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196751"/>
            <a:ext cx="3528392" cy="235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img2.goodfon.ru/wallpaper/nbig/b/cb/kolosya-zerno-rastenie-priroda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1327" y="1308040"/>
            <a:ext cx="3686300" cy="235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xn----7sbbav4aeudmodle7r.xn--p1ai/media/k2/items/cache/fe4bbe81600a40063594e597e00eb05b_XL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4437112"/>
            <a:ext cx="2051411" cy="204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s://lenta.gcdn.co/globalassets/1/-/13/032/95/160606.png?preset=fulllossywhite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0463" y="4607935"/>
            <a:ext cx="1895304" cy="189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018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Уборка зерновых культур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http://mcx.ru/upload/iblock/abf/abf0db6e3316769baf7c04324cb13c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572" y="1700808"/>
            <a:ext cx="7344816" cy="489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980728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Сейчас в уборке зерновых людям помогает техника :</a:t>
            </a:r>
          </a:p>
          <a:p>
            <a:pPr algn="ctr"/>
            <a:r>
              <a:rPr lang="ru-RU" b="1" u="sng" dirty="0" smtClean="0">
                <a:solidFill>
                  <a:schemeClr val="accent1"/>
                </a:solidFill>
              </a:rPr>
              <a:t>комбайны </a:t>
            </a:r>
            <a:r>
              <a:rPr lang="ru-RU" b="1" dirty="0" smtClean="0">
                <a:solidFill>
                  <a:schemeClr val="accent1"/>
                </a:solidFill>
              </a:rPr>
              <a:t>и </a:t>
            </a:r>
            <a:r>
              <a:rPr lang="ru-RU" b="1" u="sng" dirty="0" smtClean="0">
                <a:solidFill>
                  <a:schemeClr val="accent1"/>
                </a:solidFill>
              </a:rPr>
              <a:t>грузовые машины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392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ages.vfl.ru/ii/1437409775/22b0627b/933959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780928"/>
            <a:ext cx="5696772" cy="37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476672"/>
            <a:ext cx="51555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Раньше люди обходились без машин. </a:t>
            </a:r>
            <a:endParaRPr lang="ru-RU" b="1" dirty="0">
              <a:solidFill>
                <a:schemeClr val="accent1"/>
              </a:solidFill>
            </a:endParaRPr>
          </a:p>
          <a:p>
            <a:r>
              <a:rPr lang="ru-RU" b="1" dirty="0" smtClean="0">
                <a:solidFill>
                  <a:schemeClr val="accent1"/>
                </a:solidFill>
              </a:rPr>
              <a:t>Колосья косили </a:t>
            </a:r>
            <a:r>
              <a:rPr lang="ru-RU" b="1" u="sng" dirty="0" smtClean="0">
                <a:solidFill>
                  <a:schemeClr val="accent1"/>
                </a:solidFill>
              </a:rPr>
              <a:t>серпом</a:t>
            </a:r>
            <a:r>
              <a:rPr lang="ru-RU" b="1" dirty="0" smtClean="0">
                <a:solidFill>
                  <a:schemeClr val="accent1"/>
                </a:solidFill>
              </a:rPr>
              <a:t> и связывали их </a:t>
            </a:r>
          </a:p>
          <a:p>
            <a:r>
              <a:rPr lang="ru-RU" b="1" dirty="0" smtClean="0">
                <a:solidFill>
                  <a:schemeClr val="accent1"/>
                </a:solidFill>
              </a:rPr>
              <a:t>в небольшие пучки, которые называли </a:t>
            </a:r>
          </a:p>
          <a:p>
            <a:r>
              <a:rPr lang="ru-RU" b="1" u="sng" dirty="0" smtClean="0">
                <a:solidFill>
                  <a:schemeClr val="accent1"/>
                </a:solidFill>
              </a:rPr>
              <a:t>снопы</a:t>
            </a:r>
            <a:r>
              <a:rPr lang="ru-RU" b="1" dirty="0" smtClean="0">
                <a:solidFill>
                  <a:schemeClr val="accent1"/>
                </a:solidFill>
              </a:rPr>
              <a:t>. В снопах колосья сохли.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6148" name="Picture 4" descr="https://static6.depositphotos.com/1000352/624/i/950/depositphotos_6242893-stock-photo-sheaves-of-wheat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3" y="3501008"/>
            <a:ext cx="2820941" cy="187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40152" y="5867980"/>
            <a:ext cx="2255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Снопы пшеницы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6150" name="Picture 6" descr="https://static.tildacdn.com/tild6333-3963-4131-a564-313837326562/photo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4276" y="620688"/>
            <a:ext cx="2884808" cy="162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16216" y="2492896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Серпы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309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Что значит молотить хлеб?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1124744"/>
            <a:ext cx="8605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Молотить хлеб – это значит отделять съедобные зерна от несъедобной части колоса . Раньше люди молотили колосья вручную, а теперь это делают машины.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7170" name="Picture 2" descr="https://kama24.ru/assets/cache_image/userimg/2019-10/00-urozhaj-15-10-2019_1024x612_09c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1258" y="2443340"/>
            <a:ext cx="4163111" cy="260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kizhi.karelia.ru/media/thumbs/info/25/eb/7_p_molotba_na_daloni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339846"/>
            <a:ext cx="3744416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https://c.pxhere.com/photos/76/75/wheat_hands_grains-604971.jpg!d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5229200"/>
            <a:ext cx="2386196" cy="146602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985303" y="5661248"/>
            <a:ext cx="3265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Вот и получилось зерно, </a:t>
            </a:r>
          </a:p>
          <a:p>
            <a:pPr algn="ctr"/>
            <a:r>
              <a:rPr lang="ru-RU" b="1" dirty="0">
                <a:solidFill>
                  <a:schemeClr val="accent1"/>
                </a:solidFill>
              </a:rPr>
              <a:t>н</a:t>
            </a:r>
            <a:r>
              <a:rPr lang="ru-RU" b="1" dirty="0" smtClean="0">
                <a:solidFill>
                  <a:schemeClr val="accent1"/>
                </a:solidFill>
              </a:rPr>
              <a:t>о это еще не все.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21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Зерна надо молоть</a:t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 (превращать в муку) 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8194" name="Picture 2" descr="https://i6.photo.2gis.com/images/branch/48/6755399446983686_558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794661"/>
            <a:ext cx="3715793" cy="247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124744"/>
            <a:ext cx="8664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Раньше это делали на </a:t>
            </a:r>
            <a:r>
              <a:rPr lang="ru-RU" b="1" u="sng" dirty="0" smtClean="0">
                <a:solidFill>
                  <a:schemeClr val="accent1"/>
                </a:solidFill>
              </a:rPr>
              <a:t>мельницах</a:t>
            </a:r>
            <a:r>
              <a:rPr lang="ru-RU" b="1" dirty="0" smtClean="0">
                <a:solidFill>
                  <a:schemeClr val="accent1"/>
                </a:solidFill>
              </a:rPr>
              <a:t>, а сейчас на </a:t>
            </a:r>
            <a:r>
              <a:rPr lang="ru-RU" b="1" u="sng" dirty="0" smtClean="0">
                <a:solidFill>
                  <a:schemeClr val="accent1"/>
                </a:solidFill>
              </a:rPr>
              <a:t>мукомольных заводах</a:t>
            </a:r>
            <a:endParaRPr lang="ru-RU" b="1" u="sng" dirty="0">
              <a:solidFill>
                <a:schemeClr val="accent1"/>
              </a:solidFill>
            </a:endParaRPr>
          </a:p>
        </p:txBody>
      </p:sp>
      <p:sp>
        <p:nvSpPr>
          <p:cNvPr id="5" name="AutoShape 4" descr="https://i.photographers.ua/thumbnails/pictures/31203/800x_filtere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.photographers.ua/thumbnails/pictures/31203/800x_filtered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0" name="Picture 8" descr="http://photos.lifeisphoto.ru/154/0/154589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375" y="1794660"/>
            <a:ext cx="3312368" cy="260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thumbs.dreamstime.com/b/%D0%BA%D1%83%D1%87%D0%B0-%D0%B7%D0%B5%D1%80%D0%B5%D0%BD-%D0%BF%D1%88%D0%B5%D0%BD%D0%B8%D1%86%D1%8B-2706095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681" y="5086010"/>
            <a:ext cx="2009055" cy="99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im0-tub-ru.yandex.net/i?id=87679453ccf6d029cd5b0c9becc3ee29&amp;n=13&amp;exp=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8352" y="4761510"/>
            <a:ext cx="2483768" cy="16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трелка вправо 6"/>
          <p:cNvSpPr/>
          <p:nvPr/>
        </p:nvSpPr>
        <p:spPr>
          <a:xfrm>
            <a:off x="2189944" y="522651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06" name="Picture 14" descr="http://alligator-product.ru/upload/iblock/75f/75fd1b5c8c84e141674d0e163872572e.jpe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2190" y="4530724"/>
            <a:ext cx="1712525" cy="188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 вправо 12"/>
          <p:cNvSpPr/>
          <p:nvPr/>
        </p:nvSpPr>
        <p:spPr>
          <a:xfrm>
            <a:off x="5459191" y="522651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845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Выпечка хлеба и хлебобулочных изделий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6512" y="1340768"/>
            <a:ext cx="70663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Мука поступает в </a:t>
            </a:r>
            <a:r>
              <a:rPr lang="ru-RU" b="1" u="sng" dirty="0" smtClean="0">
                <a:solidFill>
                  <a:schemeClr val="accent1"/>
                </a:solidFill>
              </a:rPr>
              <a:t>магазины</a:t>
            </a:r>
            <a:r>
              <a:rPr lang="ru-RU" b="1" dirty="0" smtClean="0">
                <a:solidFill>
                  <a:schemeClr val="accent1"/>
                </a:solidFill>
              </a:rPr>
              <a:t>, </a:t>
            </a:r>
            <a:r>
              <a:rPr lang="ru-RU" b="1" u="sng" dirty="0" smtClean="0">
                <a:solidFill>
                  <a:schemeClr val="accent1"/>
                </a:solidFill>
              </a:rPr>
              <a:t>пекарни</a:t>
            </a:r>
            <a:r>
              <a:rPr lang="ru-RU" b="1" dirty="0" smtClean="0">
                <a:solidFill>
                  <a:schemeClr val="accent1"/>
                </a:solidFill>
              </a:rPr>
              <a:t> и </a:t>
            </a:r>
            <a:r>
              <a:rPr lang="ru-RU" b="1" u="sng" dirty="0" smtClean="0">
                <a:solidFill>
                  <a:schemeClr val="accent1"/>
                </a:solidFill>
              </a:rPr>
              <a:t>хлебозаводы</a:t>
            </a:r>
            <a:r>
              <a:rPr lang="ru-RU" b="1" dirty="0" smtClean="0">
                <a:solidFill>
                  <a:schemeClr val="accent1"/>
                </a:solidFill>
              </a:rPr>
              <a:t>.</a:t>
            </a:r>
          </a:p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Вот теперь можно печь. Соединяем молоко, муку, соль</a:t>
            </a:r>
            <a:r>
              <a:rPr lang="ru-RU" b="1" dirty="0">
                <a:solidFill>
                  <a:schemeClr val="accent1"/>
                </a:solidFill>
              </a:rPr>
              <a:t>,</a:t>
            </a:r>
            <a:r>
              <a:rPr lang="ru-RU" b="1" dirty="0" smtClean="0">
                <a:solidFill>
                  <a:schemeClr val="accent1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chemeClr val="accent1"/>
                </a:solidFill>
              </a:rPr>
              <a:t>д</a:t>
            </a:r>
            <a:r>
              <a:rPr lang="ru-RU" b="1" dirty="0" smtClean="0">
                <a:solidFill>
                  <a:schemeClr val="accent1"/>
                </a:solidFill>
              </a:rPr>
              <a:t>рожжи и замешиваем </a:t>
            </a:r>
            <a:r>
              <a:rPr lang="ru-RU" b="1" u="sng" dirty="0" smtClean="0">
                <a:solidFill>
                  <a:schemeClr val="accent1"/>
                </a:solidFill>
              </a:rPr>
              <a:t>тесто</a:t>
            </a:r>
            <a:endParaRPr lang="ru-RU" b="1" u="sng" dirty="0">
              <a:solidFill>
                <a:schemeClr val="accent1"/>
              </a:solidFill>
            </a:endParaRPr>
          </a:p>
        </p:txBody>
      </p:sp>
      <p:pic>
        <p:nvPicPr>
          <p:cNvPr id="9218" name="Picture 2" descr="http://st.volga.news/image/w1300/h900/max/4eaaeb02-e35e-4ac1-9cec-01583eb28b3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6264696" cy="424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avatars.mds.yandex.net/get-pdb/1684402/851fb864-9ba5-43e5-b961-5537e4823847/s1200?webp=fals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3095397"/>
            <a:ext cx="1780928" cy="155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20272" y="4992247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solidFill>
                  <a:schemeClr val="accent1"/>
                </a:solidFill>
              </a:rPr>
              <a:t>Тесто</a:t>
            </a:r>
            <a:endParaRPr lang="ru-RU" b="1" u="sng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767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984776" cy="93610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Виды хлебобулочных изделий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10242" name="Picture 2" descr="https://otvet.imgsmail.ru/download/27843280_fc1eb156ec3cd2a3742ece8b8707411b_80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84783"/>
            <a:ext cx="2662858" cy="163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s://avatars.mds.yandex.net/get-pdb/33827/526d9938-a343-44ae-a15f-1d9c2182b144/s1200?webp=fals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1417872"/>
            <a:ext cx="2304256" cy="177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s://uznews.uz/upload/cache/79/ed/79eddd671e77bd9323b5c57e9b09044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1460704"/>
            <a:ext cx="2880320" cy="160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https://belgorod.sweetinfo.ru/data/tradeboard/13038/tradeboardAFRf57_img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149080"/>
            <a:ext cx="2358565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https://3.bp.blogspot.com/-p-K0r99A-3g/XG2npScZ7bI/AAAAAAAAXbc/zL6sPSXOSdo-0118ldDecLN1a809oB4igCLcBGAs/s1600/61174_bar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4149080"/>
            <a:ext cx="2357508" cy="157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6" name="Picture 16" descr="https://usladanur.ru/wp-content/uploads/2017/10/3-800-catalog-4014640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3588" y="4021855"/>
            <a:ext cx="2435424" cy="162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57791" y="3563724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Батон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5896" y="3563363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Каравай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60232" y="362125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Буханка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6021288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Бублики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9912" y="5949280"/>
            <a:ext cx="1375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Крендель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60232" y="5949280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Баранки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332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avatars.mds.yandex.net/get-zen_doc/241236/pub_5a667229f4a0dd2b09db34b5_5a667295f4a0dd2b09db34b6/scale_120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2717032" cy="181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solodkiyvozik.com.ua/wp-content/uploads/2019/10/ryzhik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2661" y="657275"/>
            <a:ext cx="2731373" cy="188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im0-tub-ru.yandex.net/i?id=6180f821d4d1a731d99d1ed2753696b2&amp;n=13&amp;exp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283558"/>
            <a:ext cx="2255912" cy="22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static02.rupor.sampo.ru/4/0000000016587_3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537" y="3573016"/>
            <a:ext cx="2290601" cy="171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s://img11.postila.ru/data/f2/d3/bc/1e/f2d3bc1e19450dcfb3b19a469e801a7aa67b866df92bb08ff36d7db3daed03b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3717032"/>
            <a:ext cx="2118985" cy="135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https://images.freeimages.com/images/large-previews/d8e/salty-sticks-1514380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39" y="3548339"/>
            <a:ext cx="1427637" cy="167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35223" y="270892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Калач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14293" y="2708920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Пряники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38155" y="2708920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Сухари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5223" y="6021288"/>
            <a:ext cx="121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Печенье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7945" y="5949280"/>
            <a:ext cx="1224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Пироги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48264" y="5877272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Соломка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76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Загадки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388695"/>
            <a:ext cx="3456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Я пузырюсь и пыхчу,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Жить в квашне я не хочу.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Надоела мне квашня,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Посадите в печь меня.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(тесто)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1340768"/>
            <a:ext cx="3491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Он на солнышке стоит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И усами шевелит.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Разомнешь его в ладони –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Золотым зерном набит.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(колос)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2567" y="3429000"/>
            <a:ext cx="43334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Отгадать легко и быстро: </a:t>
            </a:r>
            <a:br>
              <a:rPr lang="ru-RU" b="1" i="1" dirty="0">
                <a:solidFill>
                  <a:schemeClr val="accent1"/>
                </a:solidFill>
              </a:rPr>
            </a:br>
            <a:r>
              <a:rPr lang="ru-RU" b="1" i="1" dirty="0">
                <a:solidFill>
                  <a:schemeClr val="accent1"/>
                </a:solidFill>
              </a:rPr>
              <a:t>Мягкий, пышный и душистый, </a:t>
            </a:r>
            <a:br>
              <a:rPr lang="ru-RU" b="1" i="1" dirty="0">
                <a:solidFill>
                  <a:schemeClr val="accent1"/>
                </a:solidFill>
              </a:rPr>
            </a:br>
            <a:r>
              <a:rPr lang="ru-RU" b="1" i="1" dirty="0">
                <a:solidFill>
                  <a:schemeClr val="accent1"/>
                </a:solidFill>
              </a:rPr>
              <a:t>Он и черный, он и белый, </a:t>
            </a:r>
            <a:br>
              <a:rPr lang="ru-RU" b="1" i="1" dirty="0">
                <a:solidFill>
                  <a:schemeClr val="accent1"/>
                </a:solidFill>
              </a:rPr>
            </a:br>
            <a:r>
              <a:rPr lang="ru-RU" b="1" i="1" dirty="0">
                <a:solidFill>
                  <a:schemeClr val="accent1"/>
                </a:solidFill>
              </a:rPr>
              <a:t>А бывает подгорелый.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(Хлеб)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49925" y="3068960"/>
            <a:ext cx="37187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Ты не клюй меня, дружок, голосистый петушок. </a:t>
            </a:r>
            <a:br>
              <a:rPr lang="ru-RU" b="1" i="1" dirty="0">
                <a:solidFill>
                  <a:schemeClr val="accent1"/>
                </a:solidFill>
              </a:rPr>
            </a:br>
            <a:r>
              <a:rPr lang="ru-RU" b="1" i="1" dirty="0">
                <a:solidFill>
                  <a:schemeClr val="accent1"/>
                </a:solidFill>
              </a:rPr>
              <a:t>В землю теплую уйду, к солнцу колосом взойду. </a:t>
            </a:r>
            <a:br>
              <a:rPr lang="ru-RU" b="1" i="1" dirty="0">
                <a:solidFill>
                  <a:schemeClr val="accent1"/>
                </a:solidFill>
              </a:rPr>
            </a:br>
            <a:r>
              <a:rPr lang="ru-RU" b="1" i="1" dirty="0">
                <a:solidFill>
                  <a:schemeClr val="accent1"/>
                </a:solidFill>
              </a:rPr>
              <a:t>В нем тогда, таких как я, будет целая семья. </a:t>
            </a:r>
            <a:br>
              <a:rPr lang="ru-RU" b="1" i="1" dirty="0">
                <a:solidFill>
                  <a:schemeClr val="accent1"/>
                </a:solidFill>
              </a:rPr>
            </a:br>
            <a:r>
              <a:rPr lang="ru-RU" b="1" i="1" dirty="0">
                <a:solidFill>
                  <a:schemeClr val="accent1"/>
                </a:solidFill>
              </a:rPr>
              <a:t>(Зерно)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49996" y="54452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Деревянная темница —</a:t>
            </a:r>
            <a:br>
              <a:rPr lang="ru-RU" b="1" i="1" dirty="0">
                <a:solidFill>
                  <a:schemeClr val="accent1"/>
                </a:solidFill>
              </a:rPr>
            </a:br>
            <a:r>
              <a:rPr lang="ru-RU" b="1" i="1" dirty="0">
                <a:solidFill>
                  <a:schemeClr val="accent1"/>
                </a:solidFill>
              </a:rPr>
              <a:t>А в ней хлеб всегда хранится.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(Хлебница)</a:t>
            </a:r>
          </a:p>
        </p:txBody>
      </p:sp>
    </p:spTree>
    <p:extLst>
      <p:ext uri="{BB962C8B-B14F-4D97-AF65-F5344CB8AC3E}">
        <p14:creationId xmlns:p14="http://schemas.microsoft.com/office/powerpoint/2010/main" val="1079890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33843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Маленькое, сдобное</a:t>
            </a:r>
            <a:br>
              <a:rPr lang="ru-RU" b="1" i="1" dirty="0">
                <a:solidFill>
                  <a:schemeClr val="accent1"/>
                </a:solidFill>
              </a:rPr>
            </a:br>
            <a:r>
              <a:rPr lang="ru-RU" b="1" i="1" dirty="0">
                <a:solidFill>
                  <a:schemeClr val="accent1"/>
                </a:solidFill>
              </a:rPr>
              <a:t>Колесо съедобное.</a:t>
            </a:r>
            <a:br>
              <a:rPr lang="ru-RU" b="1" i="1" dirty="0">
                <a:solidFill>
                  <a:schemeClr val="accent1"/>
                </a:solidFill>
              </a:rPr>
            </a:br>
            <a:r>
              <a:rPr lang="ru-RU" b="1" i="1" dirty="0">
                <a:solidFill>
                  <a:schemeClr val="accent1"/>
                </a:solidFill>
              </a:rPr>
              <a:t>Я одна его не съем,</a:t>
            </a:r>
            <a:br>
              <a:rPr lang="ru-RU" b="1" i="1" dirty="0">
                <a:solidFill>
                  <a:schemeClr val="accent1"/>
                </a:solidFill>
              </a:rPr>
            </a:br>
            <a:r>
              <a:rPr lang="ru-RU" b="1" i="1" dirty="0">
                <a:solidFill>
                  <a:schemeClr val="accent1"/>
                </a:solidFill>
              </a:rPr>
              <a:t>Разделю ребятам всем.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(Бублик)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29424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Парикмахер необычный</a:t>
            </a:r>
            <a:endParaRPr lang="ru-RU" b="1" i="1" dirty="0" smtClean="0">
              <a:solidFill>
                <a:schemeClr val="accent1"/>
              </a:solidFill>
              <a:effectLst/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Гладко чуб стрижет пшеничный,</a:t>
            </a:r>
            <a:endParaRPr lang="ru-RU" b="1" i="1" dirty="0" smtClean="0">
              <a:solidFill>
                <a:schemeClr val="accent1"/>
              </a:solidFill>
              <a:effectLst/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И лежат за ним вразброс</a:t>
            </a:r>
            <a:endParaRPr lang="ru-RU" b="1" i="1" dirty="0" smtClean="0">
              <a:solidFill>
                <a:schemeClr val="accent1"/>
              </a:solidFill>
              <a:effectLst/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Копны золотых волос.    (Комбайн)</a:t>
            </a:r>
            <a:endParaRPr lang="ru-RU" b="1" i="1" dirty="0">
              <a:solidFill>
                <a:schemeClr val="accent1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5892" y="2413338"/>
            <a:ext cx="43381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Встанем мы, когда вы спите,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И муку просеем в сите,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До красна натопим печь, 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Чтобы хлеб к утру испечь.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(пекарь)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45732" y="2420896"/>
            <a:ext cx="36724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Из меня пекут ватрушки.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И оладьи и блины.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Если делаете тесто,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Положить меня должны.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dirty="0">
                <a:solidFill>
                  <a:schemeClr val="accent1"/>
                </a:solidFill>
              </a:rPr>
              <a:t>(мука)</a:t>
            </a:r>
          </a:p>
        </p:txBody>
      </p:sp>
      <p:pic>
        <p:nvPicPr>
          <p:cNvPr id="12290" name="Picture 2" descr="https://im0-tub-ru.yandex.net/i?id=4d827273b99e2245f6a471ee1ed77018&amp;n=13&amp;exp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4077071"/>
            <a:ext cx="2575743" cy="254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228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Речевое упражнение</a:t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 «Назови ласково»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204864"/>
            <a:ext cx="38164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Хлеб -… (хлебушек);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Пирог –… (пирожок);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Калач - … (калачик);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Блин -…(блинчик);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Булка - … (булочка);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Батон - …(батончик);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Пряник - …(пряничек);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Торт - … (тортик);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Лепешка – (лепешечка);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Баранка - …(</a:t>
            </a:r>
            <a:r>
              <a:rPr lang="ru-RU" b="1" dirty="0" err="1" smtClean="0">
                <a:solidFill>
                  <a:schemeClr val="accent1"/>
                </a:solidFill>
              </a:rPr>
              <a:t>бараночка</a:t>
            </a:r>
            <a:r>
              <a:rPr lang="ru-RU" b="1" dirty="0" smtClean="0">
                <a:solidFill>
                  <a:schemeClr val="accent1"/>
                </a:solidFill>
              </a:rPr>
              <a:t>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Ватрушка - … (ватрушечка);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 Бублик - …(</a:t>
            </a:r>
            <a:r>
              <a:rPr lang="ru-RU" b="1" dirty="0" err="1" smtClean="0">
                <a:solidFill>
                  <a:schemeClr val="accent1"/>
                </a:solidFill>
              </a:rPr>
              <a:t>бубличек</a:t>
            </a:r>
            <a:r>
              <a:rPr lang="ru-RU" dirty="0" smtClean="0">
                <a:solidFill>
                  <a:schemeClr val="accent1"/>
                </a:solidFill>
              </a:rPr>
              <a:t>);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556792"/>
            <a:ext cx="8544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accent1"/>
                </a:solidFill>
              </a:rPr>
              <a:t>Цель: </a:t>
            </a:r>
            <a:r>
              <a:rPr lang="ru-RU" dirty="0" smtClean="0">
                <a:solidFill>
                  <a:schemeClr val="accent1"/>
                </a:solidFill>
              </a:rPr>
              <a:t>практиковаться в применении уменьшительно-ласкательной формы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</a:rPr>
              <a:t>существительного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3314" name="Picture 2" descr="https://avatars.mds.yandex.net/get-zen_doc/1711517/pub_5dbed951d7859b00b18fd524_5dbedb2e5d636200af937aec/scale_120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3683" y="2751483"/>
            <a:ext cx="3914799" cy="260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61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Пословицы о хлебе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268760"/>
            <a:ext cx="7486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accent1"/>
                </a:solidFill>
              </a:rPr>
              <a:t>Цель: </a:t>
            </a:r>
            <a:r>
              <a:rPr lang="ru-RU" dirty="0" smtClean="0">
                <a:solidFill>
                  <a:schemeClr val="accent1"/>
                </a:solidFill>
              </a:rPr>
              <a:t>знакомиться с народной мудростью, воспитывать уважение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</a:rPr>
              <a:t> к труду людей, учиться видеть скрытый смысл в пословицах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132856"/>
            <a:ext cx="49685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</a:rPr>
              <a:t>Если хлеба ни куска, так и в тереме тоска.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</a:rPr>
              <a:t>У кого хлебушко, у того и счастье.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err="1">
                <a:solidFill>
                  <a:schemeClr val="accent1"/>
                </a:solidFill>
              </a:rPr>
              <a:t>Хлеб</a:t>
            </a:r>
            <a:r>
              <a:rPr lang="en-US" b="1" dirty="0">
                <a:solidFill>
                  <a:schemeClr val="accent1"/>
                </a:solidFill>
              </a:rPr>
              <a:t> — </a:t>
            </a:r>
            <a:r>
              <a:rPr lang="en-US" b="1" dirty="0" err="1">
                <a:solidFill>
                  <a:schemeClr val="accent1"/>
                </a:solidFill>
              </a:rPr>
              <a:t>всему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голова</a:t>
            </a:r>
            <a:r>
              <a:rPr lang="en-US" b="1" dirty="0">
                <a:solidFill>
                  <a:schemeClr val="accent1"/>
                </a:solidFill>
              </a:rPr>
              <a:t>.</a:t>
            </a:r>
            <a:endParaRPr lang="ru-RU" b="1" dirty="0">
              <a:solidFill>
                <a:schemeClr val="accent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</a:rPr>
              <a:t>Без хлеба сыт не будешь.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</a:rPr>
              <a:t>Покуда есть хлеб да вода </a:t>
            </a:r>
            <a:r>
              <a:rPr lang="ru-RU" b="1" dirty="0" err="1">
                <a:solidFill>
                  <a:schemeClr val="accent1"/>
                </a:solidFill>
              </a:rPr>
              <a:t>вс</a:t>
            </a:r>
            <a:r>
              <a:rPr lang="en-US" b="1" dirty="0">
                <a:solidFill>
                  <a:schemeClr val="accent1"/>
                </a:solidFill>
              </a:rPr>
              <a:t>e</a:t>
            </a:r>
            <a:r>
              <a:rPr lang="ru-RU" b="1" dirty="0">
                <a:solidFill>
                  <a:schemeClr val="accent1"/>
                </a:solidFill>
              </a:rPr>
              <a:t> не беда</a:t>
            </a:r>
            <a:r>
              <a:rPr lang="ru-RU" b="1" dirty="0" smtClean="0">
                <a:solidFill>
                  <a:schemeClr val="accent1"/>
                </a:solidFill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/>
                </a:solidFill>
              </a:rPr>
              <a:t>Хлеб бросать-труд не уважать.</a:t>
            </a:r>
            <a:endParaRPr lang="ru-RU" b="1" dirty="0">
              <a:solidFill>
                <a:schemeClr val="accent1"/>
              </a:solidFill>
            </a:endParaRPr>
          </a:p>
          <a:p>
            <a:r>
              <a:rPr lang="en-US" dirty="0"/>
              <a:t> </a:t>
            </a:r>
            <a:endParaRPr lang="ru-RU" dirty="0"/>
          </a:p>
        </p:txBody>
      </p:sp>
      <p:pic>
        <p:nvPicPr>
          <p:cNvPr id="14338" name="Picture 2" descr="https://yandex.ru/images/_crpd/VLD7I3X00/022f64o6S/K6RbjzHbA48juXvkBa32akoePENLurBU2YPF2bA-KyiUceRKcvTzMvVnnSP7WqD-nU6LgQwz4esD47eyecvjkmKlVuIVowvGd_1rURyElz9GbxBfds_EMKm-kMiIM1oltAyVK7Kowzv4IgUj80bc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3140968"/>
            <a:ext cx="3234700" cy="242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ribalych.ru/wp-content/uploads/2014/09/1064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4408073"/>
            <a:ext cx="2249488" cy="224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686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27384"/>
            <a:ext cx="7601272" cy="77809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Расскажи о превращении зерна в хлеб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15364" name="Picture 4" descr="http://900igr.net/up/datas/265274/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7680054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212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Расскажи о том, как хлеб попадает к нам на стол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16386" name="Picture 2" descr="https://pomogajka.com/attachs/a8f/a4/a8fa4481817455c86d6670329dd23f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1610091"/>
            <a:ext cx="6746802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1759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235</TotalTime>
  <Words>667</Words>
  <Application>Microsoft Office PowerPoint</Application>
  <PresentationFormat>Экран (4:3)</PresentationFormat>
  <Paragraphs>128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Эркер</vt:lpstr>
      <vt:lpstr>Хлеб-всему голова</vt:lpstr>
      <vt:lpstr>Презентация PowerPoint</vt:lpstr>
      <vt:lpstr>Каким путем хлеб попадает к нам на стол</vt:lpstr>
      <vt:lpstr>Презентация PowerPoint</vt:lpstr>
      <vt:lpstr>Пшеница и рожь</vt:lpstr>
      <vt:lpstr>Уборка зерновых культур</vt:lpstr>
      <vt:lpstr>Презентация PowerPoint</vt:lpstr>
      <vt:lpstr>Что значит молотить хлеб?</vt:lpstr>
      <vt:lpstr>Зерна надо молоть  (превращать в муку) </vt:lpstr>
      <vt:lpstr>Выпечка хлеба и хлебобулочных изделий</vt:lpstr>
      <vt:lpstr>Виды хлебобулочных изделий</vt:lpstr>
      <vt:lpstr>Презентация PowerPoint</vt:lpstr>
      <vt:lpstr>Загадки</vt:lpstr>
      <vt:lpstr>Презентация PowerPoint</vt:lpstr>
      <vt:lpstr>Речевое упражнение  «Назови ласково»</vt:lpstr>
      <vt:lpstr>Пословицы о хлебе</vt:lpstr>
      <vt:lpstr>Расскажи о превращении зерна в хлеб</vt:lpstr>
      <vt:lpstr>Расскажи о том, как хлеб попадает к нам на стол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Хлеб-всему голова</dc:title>
  <dc:creator>KIS</dc:creator>
  <cp:lastModifiedBy>Lenovo</cp:lastModifiedBy>
  <cp:revision>26</cp:revision>
  <cp:lastPrinted>2022-09-17T14:13:43Z</cp:lastPrinted>
  <dcterms:created xsi:type="dcterms:W3CDTF">2020-04-19T15:33:25Z</dcterms:created>
  <dcterms:modified xsi:type="dcterms:W3CDTF">2022-09-25T18:38:36Z</dcterms:modified>
</cp:coreProperties>
</file>